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76" r:id="rId3"/>
    <p:sldId id="310" r:id="rId4"/>
    <p:sldId id="311" r:id="rId5"/>
    <p:sldId id="312" r:id="rId6"/>
    <p:sldId id="313" r:id="rId7"/>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7714" autoAdjust="0"/>
  </p:normalViewPr>
  <p:slideViewPr>
    <p:cSldViewPr>
      <p:cViewPr>
        <p:scale>
          <a:sx n="110" d="100"/>
          <a:sy n="110" d="100"/>
        </p:scale>
        <p:origin x="-1644" y="-72"/>
      </p:cViewPr>
      <p:guideLst>
        <p:guide orient="horz" pos="2160"/>
        <p:guide pos="2880"/>
      </p:guideLst>
    </p:cSldViewPr>
  </p:slideViewPr>
  <p:notesTextViewPr>
    <p:cViewPr>
      <p:scale>
        <a:sx n="1" d="1"/>
        <a:sy n="1" d="1"/>
      </p:scale>
      <p:origin x="0" y="2886"/>
    </p:cViewPr>
  </p:notesTextViewPr>
  <p:notesViewPr>
    <p:cSldViewPr>
      <p:cViewPr varScale="1">
        <p:scale>
          <a:sx n="88" d="100"/>
          <a:sy n="88" d="100"/>
        </p:scale>
        <p:origin x="-3822" y="-120"/>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3713"/>
          </a:xfrm>
          <a:prstGeom prst="rect">
            <a:avLst/>
          </a:prstGeom>
        </p:spPr>
        <p:txBody>
          <a:bodyPr vert="horz" lIns="91440" tIns="45720" rIns="91440" bIns="45720" rtlCol="0"/>
          <a:lstStyle>
            <a:lvl1pPr algn="r">
              <a:defRPr sz="1200"/>
            </a:lvl1pPr>
          </a:lstStyle>
          <a:p>
            <a:fld id="{8C9D9666-46D1-4D56-A50E-705446BB18F3}" type="datetimeFigureOut">
              <a:rPr lang="en-GB" smtClean="0"/>
              <a:t>29/11/2018</a:t>
            </a:fld>
            <a:endParaRPr lang="en-GB"/>
          </a:p>
        </p:txBody>
      </p:sp>
      <p:sp>
        <p:nvSpPr>
          <p:cNvPr id="4" name="Slide Image Placeholder 3"/>
          <p:cNvSpPr>
            <a:spLocks noGrp="1" noRot="1" noChangeAspect="1"/>
          </p:cNvSpPr>
          <p:nvPr>
            <p:ph type="sldImg" idx="2"/>
          </p:nvPr>
        </p:nvSpPr>
        <p:spPr>
          <a:xfrm>
            <a:off x="893763"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90269"/>
            <a:ext cx="537972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14015"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378824"/>
            <a:ext cx="2914015" cy="493713"/>
          </a:xfrm>
          <a:prstGeom prst="rect">
            <a:avLst/>
          </a:prstGeom>
        </p:spPr>
        <p:txBody>
          <a:bodyPr vert="horz" lIns="91440" tIns="45720" rIns="91440" bIns="45720" rtlCol="0" anchor="b"/>
          <a:lstStyle>
            <a:lvl1pPr algn="r">
              <a:defRPr sz="1200"/>
            </a:lvl1pPr>
          </a:lstStyle>
          <a:p>
            <a:fld id="{7A0C2599-BCE4-48E4-9A5A-8197696BA8FA}" type="slidenum">
              <a:rPr lang="en-GB" smtClean="0"/>
              <a:t>‹#›</a:t>
            </a:fld>
            <a:endParaRPr lang="en-GB"/>
          </a:p>
        </p:txBody>
      </p:sp>
    </p:spTree>
    <p:extLst>
      <p:ext uri="{BB962C8B-B14F-4D97-AF65-F5344CB8AC3E}">
        <p14:creationId xmlns:p14="http://schemas.microsoft.com/office/powerpoint/2010/main" val="307818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As was identified by the vision engagement piece Norwich is a great place to live and a great place for businesses.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city is identified as being part of the Fast Growth Cities network, ranked 20/379 for overall competitiveness on the PWC Index 2016. Recent GVA report: “The economic dynamism of the city underpins the regional economy and as such its significance as an economic driver, attractor of investment and of skilled labour must not be underestimated”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Even with the current national issues and challenges for the high </a:t>
            </a:r>
            <a:r>
              <a:rPr lang="en-GB" sz="1200" b="0" i="0" u="none" strike="noStrike" kern="1200" baseline="0" dirty="0" err="1" smtClean="0">
                <a:solidFill>
                  <a:schemeClr val="tx1"/>
                </a:solidFill>
                <a:latin typeface="+mn-lt"/>
                <a:ea typeface="+mn-ea"/>
                <a:cs typeface="+mn-cs"/>
              </a:rPr>
              <a:t>st</a:t>
            </a:r>
            <a:r>
              <a:rPr lang="en-GB" sz="1200" b="0" i="0" u="none" strike="noStrike" kern="1200" baseline="0" dirty="0" smtClean="0">
                <a:solidFill>
                  <a:schemeClr val="tx1"/>
                </a:solidFill>
                <a:latin typeface="+mn-lt"/>
                <a:ea typeface="+mn-ea"/>
                <a:cs typeface="+mn-cs"/>
              </a:rPr>
              <a:t> as we’ve seen with House of Fraser, Norwich remains a major Retail destination centre with diversity and character – award-winning Norwich market, The Lanes and little gems like The Book Hive, to trusted regional brands like </a:t>
            </a:r>
            <a:r>
              <a:rPr lang="en-GB" sz="1200" b="0" i="0" u="none" strike="noStrike" kern="1200" baseline="0" dirty="0" err="1" smtClean="0">
                <a:solidFill>
                  <a:schemeClr val="tx1"/>
                </a:solidFill>
                <a:latin typeface="+mn-lt"/>
                <a:ea typeface="+mn-ea"/>
                <a:cs typeface="+mn-cs"/>
              </a:rPr>
              <a:t>Jarrolds</a:t>
            </a:r>
            <a:r>
              <a:rPr lang="en-GB" sz="1200" b="0" i="0" u="none" strike="noStrike" kern="1200" baseline="0" dirty="0" smtClean="0">
                <a:solidFill>
                  <a:schemeClr val="tx1"/>
                </a:solidFill>
                <a:latin typeface="+mn-lt"/>
                <a:ea typeface="+mn-ea"/>
                <a:cs typeface="+mn-cs"/>
              </a:rPr>
              <a:t> and major national retailers who choose to do  business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With very limited competition from other retail centres, the city exerts a very strong pull over an extraordinarily extended physical catchment area. CACI assesses the Norwich catchment as standing at 1.1M. This analysis is backed up by Space Syntax’s gravitational mapping, which highlights that, after London, Norwich has the second most dependent catchment populations in the South East.</a:t>
            </a:r>
          </a:p>
          <a:p>
            <a:endParaRPr lang="en-GB" sz="1200" b="0" i="0" u="none" strike="noStrike" kern="1200" baseline="0" dirty="0" smtClean="0">
              <a:solidFill>
                <a:schemeClr val="tx1"/>
              </a:solidFill>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7A0C2599-BCE4-48E4-9A5A-8197696BA8FA}" type="slidenum">
              <a:rPr lang="en-GB" smtClean="0"/>
              <a:t>3</a:t>
            </a:fld>
            <a:endParaRPr lang="en-GB"/>
          </a:p>
        </p:txBody>
      </p:sp>
    </p:spTree>
    <p:extLst>
      <p:ext uri="{BB962C8B-B14F-4D97-AF65-F5344CB8AC3E}">
        <p14:creationId xmlns:p14="http://schemas.microsoft.com/office/powerpoint/2010/main" val="391568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well as retail, Norwich boasts global businesses like Aviva,  thriving sectors – the </a:t>
            </a:r>
            <a:r>
              <a:rPr lang="en-GB" dirty="0" err="1" smtClean="0"/>
              <a:t>technation</a:t>
            </a:r>
            <a:r>
              <a:rPr lang="en-GB" dirty="0" smtClean="0"/>
              <a:t> report deemed us a dynamic digital cluster</a:t>
            </a:r>
            <a:r>
              <a:rPr lang="en-GB" baseline="0" dirty="0" smtClean="0"/>
              <a:t> -  we have a significant cultural sector e.g. arts centre, writers centre, which provides employment, and bring visitors and investment. We have c</a:t>
            </a:r>
            <a:r>
              <a:rPr lang="en-GB" dirty="0" smtClean="0"/>
              <a:t>utting edge social enterprises like</a:t>
            </a:r>
            <a:r>
              <a:rPr lang="en-GB" baseline="0" dirty="0" smtClean="0"/>
              <a:t> The Feed and</a:t>
            </a:r>
            <a:r>
              <a:rPr lang="en-GB" dirty="0" smtClean="0"/>
              <a:t> Your</a:t>
            </a:r>
            <a:r>
              <a:rPr lang="en-GB" baseline="0" dirty="0" smtClean="0"/>
              <a:t> Own Place that are showing the way to the rest of the country. And 2 </a:t>
            </a:r>
            <a:r>
              <a:rPr lang="en-GB" dirty="0" smtClean="0"/>
              <a:t>High quality universities – UEA</a:t>
            </a:r>
            <a:r>
              <a:rPr lang="en-GB" baseline="0" dirty="0" smtClean="0"/>
              <a:t>  is consistently in the top 20 UK universities, with </a:t>
            </a:r>
            <a:r>
              <a:rPr lang="en-GB" dirty="0" smtClean="0"/>
              <a:t>world-leading work around climate change, creative writing </a:t>
            </a:r>
            <a:r>
              <a:rPr lang="en-GB" dirty="0" err="1" smtClean="0"/>
              <a:t>etc</a:t>
            </a:r>
            <a:r>
              <a:rPr lang="en-GB" dirty="0" smtClean="0"/>
              <a:t> whilst NUA’s Games art and design course is in the top 10 gaming courses in the world.</a:t>
            </a:r>
          </a:p>
          <a:p>
            <a:endParaRPr lang="en-GB" dirty="0"/>
          </a:p>
        </p:txBody>
      </p:sp>
      <p:sp>
        <p:nvSpPr>
          <p:cNvPr id="4" name="Slide Number Placeholder 3"/>
          <p:cNvSpPr>
            <a:spLocks noGrp="1"/>
          </p:cNvSpPr>
          <p:nvPr>
            <p:ph type="sldNum" sz="quarter" idx="10"/>
          </p:nvPr>
        </p:nvSpPr>
        <p:spPr/>
        <p:txBody>
          <a:bodyPr/>
          <a:lstStyle/>
          <a:p>
            <a:fld id="{7A0C2599-BCE4-48E4-9A5A-8197696BA8FA}" type="slidenum">
              <a:rPr lang="en-GB" smtClean="0"/>
              <a:t>4</a:t>
            </a:fld>
            <a:endParaRPr lang="en-GB"/>
          </a:p>
        </p:txBody>
      </p:sp>
    </p:spTree>
    <p:extLst>
      <p:ext uri="{BB962C8B-B14F-4D97-AF65-F5344CB8AC3E}">
        <p14:creationId xmlns:p14="http://schemas.microsoft.com/office/powerpoint/2010/main" val="393931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the other side of the coin</a:t>
            </a:r>
            <a:r>
              <a:rPr lang="en-GB" baseline="0" dirty="0" smtClean="0"/>
              <a:t> is low social mobility, low wages and high levels of inequality in terms of health, wealth, quality of life and life expectancy. So why?</a:t>
            </a:r>
            <a:endParaRPr lang="en-GB" dirty="0" smtClean="0"/>
          </a:p>
          <a:p>
            <a:endParaRPr lang="en-GB" dirty="0" smtClean="0"/>
          </a:p>
          <a:p>
            <a:r>
              <a:rPr lang="en-GB" dirty="0" smtClean="0"/>
              <a:t>Clearly there is a</a:t>
            </a:r>
            <a:r>
              <a:rPr lang="en-GB" baseline="0" dirty="0" smtClean="0"/>
              <a:t> c</a:t>
            </a:r>
            <a:r>
              <a:rPr lang="en-GB" dirty="0" smtClean="0"/>
              <a:t>ombination</a:t>
            </a:r>
            <a:r>
              <a:rPr lang="en-GB" baseline="0" dirty="0" smtClean="0"/>
              <a:t> of </a:t>
            </a:r>
            <a:r>
              <a:rPr lang="en-GB" dirty="0" smtClean="0"/>
              <a:t>National drivers and Local factors </a:t>
            </a:r>
            <a:r>
              <a:rPr lang="en-GB" baseline="0" dirty="0" smtClean="0"/>
              <a:t>that drive l</a:t>
            </a:r>
            <a:r>
              <a:rPr lang="en-GB" sz="1200" kern="1200" dirty="0" smtClean="0">
                <a:solidFill>
                  <a:schemeClr val="tx1"/>
                </a:solidFill>
                <a:effectLst/>
                <a:latin typeface="+mn-lt"/>
                <a:ea typeface="+mn-ea"/>
                <a:cs typeface="+mn-cs"/>
              </a:rPr>
              <a:t>ong-standing structural, intergenerational issues that see persistent</a:t>
            </a:r>
            <a:r>
              <a:rPr lang="en-GB" sz="1200" kern="1200" baseline="0" dirty="0" smtClean="0">
                <a:solidFill>
                  <a:schemeClr val="tx1"/>
                </a:solidFill>
                <a:effectLst/>
                <a:latin typeface="+mn-lt"/>
                <a:ea typeface="+mn-ea"/>
                <a:cs typeface="+mn-cs"/>
              </a:rPr>
              <a:t> patterns of low </a:t>
            </a:r>
            <a:r>
              <a:rPr lang="en-GB" sz="1200" kern="1200" dirty="0" smtClean="0">
                <a:solidFill>
                  <a:schemeClr val="tx1"/>
                </a:solidFill>
                <a:effectLst/>
                <a:latin typeface="+mn-lt"/>
                <a:ea typeface="+mn-ea"/>
                <a:cs typeface="+mn-cs"/>
              </a:rPr>
              <a:t>social mobility in particular</a:t>
            </a:r>
            <a:r>
              <a:rPr lang="en-GB" sz="1200" kern="1200" baseline="0" dirty="0" smtClean="0">
                <a:solidFill>
                  <a:schemeClr val="tx1"/>
                </a:solidFill>
                <a:effectLst/>
                <a:latin typeface="+mn-lt"/>
                <a:ea typeface="+mn-ea"/>
                <a:cs typeface="+mn-cs"/>
              </a:rPr>
              <a:t> communities – sometimes even the same families</a:t>
            </a:r>
            <a:endParaRPr lang="en-GB" sz="1200" kern="1200" dirty="0" smtClean="0">
              <a:solidFill>
                <a:schemeClr val="tx1"/>
              </a:solidFill>
              <a:effectLst/>
              <a:latin typeface="+mn-lt"/>
              <a:ea typeface="+mn-ea"/>
              <a:cs typeface="+mn-cs"/>
            </a:endParaRPr>
          </a:p>
          <a:p>
            <a:endParaRPr lang="en-GB" dirty="0" smtClean="0"/>
          </a:p>
          <a:p>
            <a:r>
              <a:rPr lang="en-GB" dirty="0" smtClean="0"/>
              <a:t>Some people say there</a:t>
            </a:r>
            <a:r>
              <a:rPr lang="en-GB" baseline="0" dirty="0" smtClean="0"/>
              <a:t> is a lack of a</a:t>
            </a:r>
            <a:r>
              <a:rPr lang="en-GB" dirty="0" smtClean="0"/>
              <a:t>spiration – but as Dan Mobbs said at</a:t>
            </a:r>
            <a:r>
              <a:rPr lang="en-GB" baseline="0" dirty="0" smtClean="0"/>
              <a:t> last year’s conference, </a:t>
            </a:r>
            <a:r>
              <a:rPr lang="en-GB" dirty="0" smtClean="0"/>
              <a:t>no-one</a:t>
            </a:r>
            <a:r>
              <a:rPr lang="en-GB" baseline="0" dirty="0" smtClean="0"/>
              <a:t> is born without aspiration, though life may knock it out of them pretty quickly. In fact there is a growing body of evidence that Adverse Childhood Experiences (such as neglect, abuse and parental mental health issues) have an impact on inequality and unrealised potential.  So although interventions to enhance social mobility that focus on school and workplace are important, the role of early childhood should not be ignored. </a:t>
            </a:r>
            <a:r>
              <a:rPr lang="en-GB" dirty="0" smtClean="0"/>
              <a:t>A recent American study stated that “the rate of return on investment in human capital in early childhood is much greater than the rate of return on investment in human capital during later childhood and adulthood. Making early childhood investments in disadvantaged children is not only the fair thing to do but the societal rate of return to early childhood investment in disadvantaged children is relatively high. So it makes sense from a productivity standpoint”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study showed that Less-gifted children from higher-income families end up with more impressive qualifications than more-gifted children from lower-income families,</a:t>
            </a:r>
            <a:r>
              <a:rPr lang="en-GB" sz="1200" kern="1200" baseline="0" dirty="0" smtClean="0">
                <a:solidFill>
                  <a:schemeClr val="tx1"/>
                </a:solidFill>
                <a:effectLst/>
                <a:latin typeface="+mn-lt"/>
                <a:ea typeface="+mn-ea"/>
                <a:cs typeface="+mn-cs"/>
              </a:rPr>
              <a:t> so again there is an interaction between innate potential and a wider context that allows that potential to be realised</a:t>
            </a:r>
            <a:endParaRPr lang="en-GB" dirty="0" smtClean="0"/>
          </a:p>
          <a:p>
            <a:endParaRPr lang="en-GB" dirty="0" smtClean="0"/>
          </a:p>
          <a:p>
            <a:r>
              <a:rPr lang="en-GB" dirty="0" smtClean="0"/>
              <a:t>Maybe the lack of ambition lies in us collectively</a:t>
            </a:r>
            <a:r>
              <a:rPr lang="en-GB" baseline="0" dirty="0" smtClean="0"/>
              <a:t> – maybe we lack </a:t>
            </a:r>
            <a:r>
              <a:rPr lang="en-GB" dirty="0" smtClean="0"/>
              <a:t>the aspiration</a:t>
            </a:r>
            <a:r>
              <a:rPr lang="en-GB" baseline="0" dirty="0" smtClean="0"/>
              <a:t> (or the hope) that things can be different. But isn’t that the point of having a vision?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A0C2599-BCE4-48E4-9A5A-8197696BA8FA}" type="slidenum">
              <a:rPr lang="en-GB" smtClean="0"/>
              <a:t>5</a:t>
            </a:fld>
            <a:endParaRPr lang="en-GB"/>
          </a:p>
        </p:txBody>
      </p:sp>
    </p:spTree>
    <p:extLst>
      <p:ext uri="{BB962C8B-B14F-4D97-AF65-F5344CB8AC3E}">
        <p14:creationId xmlns:p14="http://schemas.microsoft.com/office/powerpoint/2010/main" val="376596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Here’s an outline of 4 steps that we can take that will help to address some of the lack of inclusion in our economy,</a:t>
            </a:r>
            <a:r>
              <a:rPr lang="en-GB" baseline="0" dirty="0" smtClean="0"/>
              <a:t> whilst preserving and working with the undoubted assets that the city has:</a:t>
            </a: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Dream big.</a:t>
            </a:r>
            <a:r>
              <a:rPr lang="en-GB" baseline="0" dirty="0" smtClean="0"/>
              <a:t> Again, let’s not lack aspiration for ourselves, </a:t>
            </a:r>
            <a:r>
              <a:rPr lang="en-GB" dirty="0" smtClean="0"/>
              <a:t>let’s not fail because we didn’t dream big enough.</a:t>
            </a:r>
            <a:r>
              <a:rPr lang="en-GB" baseline="0" dirty="0" smtClean="0"/>
              <a:t> Let’s set a long-term vision, because we won’t achieve anything by simply aiming at changes over a year or 3 driven by events and the need to make savings to the public purse. </a:t>
            </a:r>
            <a:r>
              <a:rPr lang="en-GB" dirty="0" smtClean="0"/>
              <a:t>Because the children being born now are the ones</a:t>
            </a:r>
            <a:r>
              <a:rPr lang="en-GB" baseline="0" dirty="0" smtClean="0"/>
              <a:t> who will be the ones who are entering the workforce in 2040, and as Alan has said, it’s going to be a very different labour market. We can’t know precisely what knowledge and skills that generation will need, but NESTA future skills work suggests that there will be greater demand for interpersonal skills, and higher-order cognitive skills – and what we do know is that those skills are difficult to develop in a home environment which is not safe or is traumatising in the first few years of life. </a:t>
            </a:r>
            <a:endParaRPr lang="en-GB"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Marshall our evidence.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smtClean="0"/>
              <a:t>Use the growing body of academic</a:t>
            </a:r>
            <a:r>
              <a:rPr lang="en-GB" baseline="0" dirty="0" smtClean="0"/>
              <a:t> and think tank research that is reframing the discussion around inclusive and good growth, including Thomas Piketty’s work on inequality, Kate </a:t>
            </a:r>
            <a:r>
              <a:rPr lang="en-GB" baseline="0" dirty="0" err="1" smtClean="0"/>
              <a:t>Raworth’s</a:t>
            </a:r>
            <a:r>
              <a:rPr lang="en-GB" baseline="0" dirty="0" smtClean="0"/>
              <a:t> ‘Donut economics’ about economic growth within social and environmental limits, Paul Collier’s work on The Future of Capitalism.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aseline="0" dirty="0" smtClean="0"/>
              <a:t>Learn </a:t>
            </a:r>
            <a:r>
              <a:rPr lang="en-GB" dirty="0" smtClean="0"/>
              <a:t>from others – Preston’s work around</a:t>
            </a:r>
            <a:r>
              <a:rPr lang="en-GB" baseline="0" dirty="0" smtClean="0"/>
              <a:t> the local economy which has resulted in it being deemed the ‘most improved town’ in the PWC/DEMOS Good Growth Index 2018. And Bristol and Glasgow who are leading the way in terms of the place-shaping agenda using civic and university partnerships. And we can look further afield in Europe and the rest of the world for good examples of urban policy that is sustainable, inclusive and positive.</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aseline="0" dirty="0" smtClean="0"/>
              <a:t>And learn from ourselves and what has already worked – Norwich is increasingly a Living Wage city with the city council and Aviva leading the way and now the UEA coming on board. And this is starting to influence the wider market – how long will businesses in Norwich who don’t pay the living wage be able to attract decent staff, especially after Brexit?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aseline="0" dirty="0" smtClean="0"/>
              <a:t>And again we have existing local assets in terms of the UEA’s research capacity and appetite to contribute to Norwich, and data research that we as a council have around the labour market and the local economy, as well.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aseline="0" dirty="0" smtClean="0"/>
              <a:t>The city council are working with the UEA to look at how we can bring all this together through scoping a Norwich Inclusive Economy Commission to build an evidence base about the local economy and what we can collectively do to make it more inclusive – whether that be about employment conditions, the impact of our supply chain on environmental and social outcomes or providing routes into learning and employment for groups who traditionally would not thrive in the labour market due to education, poverty or health. So we will be talking to a range of stakeholders about that over coming months. And that evidence must also continue to be informed by the lived experience of residents from all backgrounds, as we have done with the overall vision, and especially the voices of young people in the way that Create Norwich will talk about.</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endParaRPr lang="en-GB"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Marshall our forces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smtClean="0"/>
              <a:t>This is where the evidence base needs to include an understanding</a:t>
            </a:r>
            <a:r>
              <a:rPr lang="en-GB" baseline="0" dirty="0" smtClean="0"/>
              <a:t> of our collective ‘clout’ – of the big ‘anchor institutions’ from across public, private and third sector, as well as the range of assets that our wider business and community can bring to bear on the agenda, whether that be mentoring, or providing apprentices so we know what we’re working with. And also the role of the wider local public sector, regional players like the LEP and national government</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baseline="0" dirty="0" smtClean="0"/>
              <a:t>Let’s face it, Brexit, climate change, AI , automation and global economic patterns are going to happen whatever we do in Norwich, so let’s try and turn those threats into opportunities – and the best way we can do that is by using the biggest untapped asset we have locally – our people - and particularly those of our neighbours who are not economically active, and not reaching their potential. Because we’re probably going to lose skilled and unskilled labour through Brexit, and our traditional low-wage jobs are going to go or change massively – can we bring that new demand together with a new supply, and shape the growth, regeneration, infrastructure projects and social investment (e.g. social mobility opportunity area, work programme and wider skills programmes) that will happen anyway around a coherent agenda? So a challenge to all of us is what can we do to ensure that the new technologies that grow up in response to climate change are delivered by the children being born now in households where the parents think that work can only mean zero hours contracts and minimum wages in retail, hospitality and care. Because I suspect that many of the teenagers in those households today are maybe more likely to see county lines as a way of realising their dreams rather than work.</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Set our shared direction – until we’ve gone</a:t>
            </a:r>
            <a:r>
              <a:rPr lang="en-GB" baseline="0" dirty="0" smtClean="0"/>
              <a:t> through those first stages, we can’t be specific but we do know that we will not achieve anything in silos. And we may need to be holistic in our thinking – because though economic activity, skills development, investment and regeneration may be necessary, but they will not be sufficient if we’re going to achieve anything. Other interventions needed may not be explicitly ‘economic’ in nature – they may be about health, wellbeing and community first and foremost. But the benefits will be social and economic. And of course we all have different roles to play – yes, we need to have different methodologies, different approaches, and play to our individual strengths but those have to be cohered by a shared sense of where we’re trying to get to and underpinned by the optimism, resilience and relationships to flex as we go, and respond to the </a:t>
            </a:r>
            <a:r>
              <a:rPr lang="en-GB" baseline="0" dirty="0" err="1" smtClean="0"/>
              <a:t>whirlygig</a:t>
            </a:r>
            <a:r>
              <a:rPr lang="en-GB" baseline="0" dirty="0" smtClean="0"/>
              <a:t> of change that is the modern world. We can’t fix the path, but we can evolve a collaborative approach and agree a destination. And we want Norwich Inclusive Economy Commission to be a first and crucial stage on that journey.</a:t>
            </a:r>
          </a:p>
          <a:p>
            <a:pPr marL="228600" indent="-228600">
              <a:buAutoNum type="arabicPeriod" startAt="2"/>
            </a:pPr>
            <a:endParaRPr lang="en-GB" baseline="0" dirty="0" smtClean="0"/>
          </a:p>
          <a:p>
            <a:endParaRPr lang="en-GB" smtClean="0"/>
          </a:p>
          <a:p>
            <a:endParaRPr lang="en-GB"/>
          </a:p>
        </p:txBody>
      </p:sp>
      <p:sp>
        <p:nvSpPr>
          <p:cNvPr id="4" name="Slide Number Placeholder 3"/>
          <p:cNvSpPr>
            <a:spLocks noGrp="1"/>
          </p:cNvSpPr>
          <p:nvPr>
            <p:ph type="sldNum" sz="quarter" idx="10"/>
          </p:nvPr>
        </p:nvSpPr>
        <p:spPr/>
        <p:txBody>
          <a:bodyPr/>
          <a:lstStyle/>
          <a:p>
            <a:fld id="{7A0C2599-BCE4-48E4-9A5A-8197696BA8FA}" type="slidenum">
              <a:rPr lang="en-GB" smtClean="0"/>
              <a:t>6</a:t>
            </a:fld>
            <a:endParaRPr lang="en-GB"/>
          </a:p>
        </p:txBody>
      </p:sp>
    </p:spTree>
    <p:extLst>
      <p:ext uri="{BB962C8B-B14F-4D97-AF65-F5344CB8AC3E}">
        <p14:creationId xmlns:p14="http://schemas.microsoft.com/office/powerpoint/2010/main" val="37340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E76FE0-5010-4C87-9BAB-E9F4A4462375}"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3422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E76FE0-5010-4C87-9BAB-E9F4A4462375}"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88051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E76FE0-5010-4C87-9BAB-E9F4A4462375}"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258706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E76FE0-5010-4C87-9BAB-E9F4A4462375}"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221060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76FE0-5010-4C87-9BAB-E9F4A4462375}"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33323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E76FE0-5010-4C87-9BAB-E9F4A4462375}"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19276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E76FE0-5010-4C87-9BAB-E9F4A4462375}" type="datetimeFigureOut">
              <a:rPr lang="en-GB" smtClean="0"/>
              <a:t>29/11/2018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156039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E76FE0-5010-4C87-9BAB-E9F4A4462375}" type="datetimeFigureOut">
              <a:rPr lang="en-GB" smtClean="0"/>
              <a:t>29/11/2018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399946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6FE0-5010-4C87-9BAB-E9F4A4462375}" type="datetimeFigureOut">
              <a:rPr lang="en-GB" smtClean="0"/>
              <a:t>29/11/2018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233765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76FE0-5010-4C87-9BAB-E9F4A4462375}"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345478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76FE0-5010-4C87-9BAB-E9F4A4462375}"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79331-BADA-40D4-9F19-9AFED2A89F72}" type="slidenum">
              <a:rPr lang="en-GB" smtClean="0"/>
              <a:t>‹#›</a:t>
            </a:fld>
            <a:endParaRPr lang="en-GB"/>
          </a:p>
        </p:txBody>
      </p:sp>
    </p:spTree>
    <p:extLst>
      <p:ext uri="{BB962C8B-B14F-4D97-AF65-F5344CB8AC3E}">
        <p14:creationId xmlns:p14="http://schemas.microsoft.com/office/powerpoint/2010/main" val="361351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6FE0-5010-4C87-9BAB-E9F4A4462375}" type="datetimeFigureOut">
              <a:rPr lang="en-GB" smtClean="0"/>
              <a:t>29/11/2018</a:t>
            </a:fld>
            <a:endParaRPr lang="en-GB"/>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79331-BADA-40D4-9F19-9AFED2A89F72}" type="slidenum">
              <a:rPr lang="en-GB" smtClean="0"/>
              <a:t>‹#›</a:t>
            </a:fld>
            <a:endParaRPr lang="en-GB"/>
          </a:p>
        </p:txBody>
      </p:sp>
    </p:spTree>
    <p:extLst>
      <p:ext uri="{BB962C8B-B14F-4D97-AF65-F5344CB8AC3E}">
        <p14:creationId xmlns:p14="http://schemas.microsoft.com/office/powerpoint/2010/main" val="397070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04264046"/>
              </p:ext>
            </p:extLst>
          </p:nvPr>
        </p:nvGraphicFramePr>
        <p:xfrm>
          <a:off x="107505" y="332656"/>
          <a:ext cx="8948116" cy="6323194"/>
        </p:xfrm>
        <a:graphic>
          <a:graphicData uri="http://schemas.openxmlformats.org/presentationml/2006/ole">
            <mc:AlternateContent xmlns:mc="http://schemas.openxmlformats.org/markup-compatibility/2006">
              <mc:Choice xmlns:v="urn:schemas-microsoft-com:vml" Requires="v">
                <p:oleObj spid="_x0000_s1120" name="Acrobat Document" r:id="rId3" imgW="8019977" imgH="5667300" progId="AcroExch.Document.DC">
                  <p:embed/>
                </p:oleObj>
              </mc:Choice>
              <mc:Fallback>
                <p:oleObj name="Acrobat Document" r:id="rId3" imgW="8019977" imgH="5667300" progId="AcroExch.Document.DC">
                  <p:embed/>
                  <p:pic>
                    <p:nvPicPr>
                      <p:cNvPr id="0" name=""/>
                      <p:cNvPicPr/>
                      <p:nvPr/>
                    </p:nvPicPr>
                    <p:blipFill>
                      <a:blip r:embed="rId4"/>
                      <a:stretch>
                        <a:fillRect/>
                      </a:stretch>
                    </p:blipFill>
                    <p:spPr>
                      <a:xfrm>
                        <a:off x="107505" y="332656"/>
                        <a:ext cx="8948116" cy="6323194"/>
                      </a:xfrm>
                      <a:prstGeom prst="rect">
                        <a:avLst/>
                      </a:prstGeom>
                    </p:spPr>
                  </p:pic>
                </p:oleObj>
              </mc:Fallback>
            </mc:AlternateContent>
          </a:graphicData>
        </a:graphic>
      </p:graphicFrame>
      <p:sp>
        <p:nvSpPr>
          <p:cNvPr id="5" name="TextBox 4"/>
          <p:cNvSpPr txBox="1"/>
          <p:nvPr/>
        </p:nvSpPr>
        <p:spPr>
          <a:xfrm>
            <a:off x="6948264" y="6165313"/>
            <a:ext cx="2088232" cy="461665"/>
          </a:xfrm>
          <a:prstGeom prst="rect">
            <a:avLst/>
          </a:prstGeom>
          <a:noFill/>
        </p:spPr>
        <p:txBody>
          <a:bodyPr wrap="square" rtlCol="0">
            <a:spAutoFit/>
          </a:bodyPr>
          <a:lstStyle/>
          <a:p>
            <a:r>
              <a:rPr lang="en-GB" sz="2400" dirty="0" smtClean="0">
                <a:solidFill>
                  <a:schemeClr val="bg1"/>
                </a:solidFill>
              </a:rPr>
              <a:t>#norwich2040</a:t>
            </a:r>
            <a:endParaRPr lang="en-GB" sz="2400" dirty="0">
              <a:solidFill>
                <a:schemeClr val="bg1"/>
              </a:solidFill>
            </a:endParaRPr>
          </a:p>
        </p:txBody>
      </p:sp>
    </p:spTree>
    <p:extLst>
      <p:ext uri="{BB962C8B-B14F-4D97-AF65-F5344CB8AC3E}">
        <p14:creationId xmlns:p14="http://schemas.microsoft.com/office/powerpoint/2010/main" val="4280545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67544" y="3212976"/>
            <a:ext cx="8229600" cy="1188018"/>
          </a:xfrm>
          <a:prstGeom prst="rect">
            <a:avLst/>
          </a:prstGeom>
          <a:noFill/>
        </p:spPr>
        <p:txBody>
          <a:bodyPr wrap="square" rtlCol="0">
            <a:spAutoFit/>
          </a:bodyPr>
          <a:lstStyle/>
          <a:p>
            <a:pPr marL="0" indent="0" algn="ctr">
              <a:buNone/>
            </a:pPr>
            <a:r>
              <a:rPr lang="en-GB" sz="2800" b="1" dirty="0" smtClean="0">
                <a:solidFill>
                  <a:schemeClr val="tx2">
                    <a:lumMod val="50000"/>
                  </a:schemeClr>
                </a:solidFill>
                <a:latin typeface="Arial" panose="020B0604020202020204" pitchFamily="34" charset="0"/>
                <a:cs typeface="Arial" panose="020B0604020202020204" pitchFamily="34" charset="0"/>
              </a:rPr>
              <a:t>Adam Clark</a:t>
            </a:r>
          </a:p>
          <a:p>
            <a:pPr algn="ctr"/>
            <a:endParaRPr lang="en-GB" sz="800" b="1" dirty="0" smtClean="0">
              <a:solidFill>
                <a:schemeClr val="tx2">
                  <a:lumMod val="50000"/>
                </a:schemeClr>
              </a:solidFill>
              <a:latin typeface="Arial" panose="020B0604020202020204" pitchFamily="34" charset="0"/>
              <a:cs typeface="Arial" panose="020B0604020202020204" pitchFamily="34" charset="0"/>
            </a:endParaRPr>
          </a:p>
          <a:p>
            <a:pPr marL="0" indent="0" algn="ctr">
              <a:buNone/>
            </a:pPr>
            <a:r>
              <a:rPr lang="en-GB" sz="2800" dirty="0" smtClean="0">
                <a:solidFill>
                  <a:schemeClr val="tx2">
                    <a:lumMod val="50000"/>
                  </a:schemeClr>
                </a:solidFill>
                <a:latin typeface="Arial" panose="020B0604020202020204" pitchFamily="34" charset="0"/>
                <a:cs typeface="Arial" panose="020B0604020202020204" pitchFamily="34" charset="0"/>
              </a:rPr>
              <a:t>Norwich City Council    </a:t>
            </a:r>
            <a:endParaRPr lang="en-GB" sz="2800" dirty="0">
              <a:solidFill>
                <a:schemeClr val="tx2">
                  <a:lumMod val="50000"/>
                </a:schemeClr>
              </a:solidFill>
              <a:latin typeface="Arial" panose="020B0604020202020204" pitchFamily="34" charset="0"/>
              <a:cs typeface="Arial" panose="020B0604020202020204" pitchFamily="34" charset="0"/>
            </a:endParaRPr>
          </a:p>
        </p:txBody>
      </p:sp>
      <p:sp>
        <p:nvSpPr>
          <p:cNvPr id="7" name="Content Placeholder 3"/>
          <p:cNvSpPr txBox="1">
            <a:spLocks/>
          </p:cNvSpPr>
          <p:nvPr/>
        </p:nvSpPr>
        <p:spPr>
          <a:xfrm>
            <a:off x="467544" y="1124744"/>
            <a:ext cx="8229600" cy="1446550"/>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000" dirty="0" smtClean="0">
                <a:solidFill>
                  <a:schemeClr val="tx2">
                    <a:lumMod val="50000"/>
                  </a:schemeClr>
                </a:solidFill>
                <a:latin typeface="Arial" panose="020B0604020202020204" pitchFamily="34" charset="0"/>
                <a:cs typeface="Arial" panose="020B0604020202020204" pitchFamily="34" charset="0"/>
              </a:rPr>
              <a:t>Our inclusive economy: </a:t>
            </a:r>
          </a:p>
          <a:p>
            <a:pPr marL="0" indent="0" algn="ctr">
              <a:buFont typeface="Arial" panose="020B0604020202020204" pitchFamily="34" charset="0"/>
              <a:buNone/>
            </a:pPr>
            <a:r>
              <a:rPr lang="en-GB" sz="4000" dirty="0" smtClean="0">
                <a:solidFill>
                  <a:schemeClr val="accent6">
                    <a:lumMod val="75000"/>
                  </a:schemeClr>
                </a:solidFill>
                <a:latin typeface="Arial" panose="020B0604020202020204" pitchFamily="34" charset="0"/>
                <a:cs typeface="Arial" panose="020B0604020202020204" pitchFamily="34" charset="0"/>
              </a:rPr>
              <a:t>more opportunities for more people</a:t>
            </a:r>
            <a:endParaRPr lang="en-GB" sz="4000" dirty="0">
              <a:solidFill>
                <a:schemeClr val="accent6">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36154"/>
            <a:ext cx="9144000" cy="845870"/>
          </a:xfrm>
          <a:prstGeom prst="rect">
            <a:avLst/>
          </a:prstGeom>
        </p:spPr>
      </p:pic>
    </p:spTree>
    <p:extLst>
      <p:ext uri="{BB962C8B-B14F-4D97-AF65-F5344CB8AC3E}">
        <p14:creationId xmlns:p14="http://schemas.microsoft.com/office/powerpoint/2010/main" val="3386462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81437" y="188640"/>
            <a:ext cx="8229600" cy="707886"/>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000" dirty="0">
                <a:solidFill>
                  <a:schemeClr val="tx2">
                    <a:lumMod val="50000"/>
                  </a:schemeClr>
                </a:solidFill>
              </a:rPr>
              <a:t>Norwich is…</a:t>
            </a:r>
            <a:endParaRPr lang="en-GB" sz="4000" dirty="0" smtClean="0">
              <a:solidFill>
                <a:schemeClr val="tx2">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36154"/>
            <a:ext cx="9144000" cy="845870"/>
          </a:xfrm>
          <a:prstGeom prst="rect">
            <a:avLst/>
          </a:prstGeom>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37" y="762479"/>
            <a:ext cx="7900987"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11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81437" y="188640"/>
            <a:ext cx="8229600" cy="707886"/>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solidFill>
                  <a:srgbClr val="1F497D">
                    <a:lumMod val="50000"/>
                  </a:srgbClr>
                </a:solidFill>
              </a:rPr>
              <a:t>Norwich </a:t>
            </a:r>
            <a:r>
              <a:rPr lang="en-GB" sz="4000" dirty="0" smtClean="0">
                <a:solidFill>
                  <a:srgbClr val="1F497D">
                    <a:lumMod val="50000"/>
                  </a:srgbClr>
                </a:solidFill>
              </a:rPr>
              <a:t>has</a:t>
            </a:r>
            <a:r>
              <a:rPr lang="en-GB" sz="4000" dirty="0">
                <a:solidFill>
                  <a:srgbClr val="1F497D">
                    <a:lumMod val="50000"/>
                  </a:srgbClr>
                </a:solidFill>
              </a:rPr>
              <a:t>…</a:t>
            </a:r>
            <a:endParaRPr lang="en-GB" sz="4000" dirty="0" smtClean="0">
              <a:solidFill>
                <a:srgbClr val="1F497D">
                  <a:lumMod val="50000"/>
                </a:srgbClr>
              </a:solidFill>
              <a:latin typeface="Arial" panose="020B0604020202020204" pitchFamily="34" charset="0"/>
              <a:cs typeface="Arial" panose="020B0604020202020204" pitchFamily="34" charset="0"/>
            </a:endParaRPr>
          </a:p>
        </p:txBody>
      </p:sp>
      <p:pic>
        <p:nvPicPr>
          <p:cNvPr id="2" name="Picture 1" descr="AC draft [Read-Only] - Microsoft PowerPoint"/>
          <p:cNvPicPr>
            <a:picLocks noChangeAspect="1"/>
          </p:cNvPicPr>
          <p:nvPr/>
        </p:nvPicPr>
        <p:blipFill rotWithShape="1">
          <a:blip r:embed="rId3">
            <a:extLst>
              <a:ext uri="{28A0092B-C50C-407E-A947-70E740481C1C}">
                <a14:useLocalDpi xmlns:a14="http://schemas.microsoft.com/office/drawing/2010/main" val="0"/>
              </a:ext>
            </a:extLst>
          </a:blip>
          <a:srcRect l="24340" t="26738" r="22075" b="10134"/>
          <a:stretch/>
        </p:blipFill>
        <p:spPr>
          <a:xfrm>
            <a:off x="898379" y="1052736"/>
            <a:ext cx="7395715" cy="47525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36154"/>
            <a:ext cx="9144000" cy="845870"/>
          </a:xfrm>
          <a:prstGeom prst="rect">
            <a:avLst/>
          </a:prstGeom>
        </p:spPr>
      </p:pic>
    </p:spTree>
    <p:extLst>
      <p:ext uri="{BB962C8B-B14F-4D97-AF65-F5344CB8AC3E}">
        <p14:creationId xmlns:p14="http://schemas.microsoft.com/office/powerpoint/2010/main" val="342273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81437" y="188640"/>
            <a:ext cx="8229600" cy="707886"/>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000" dirty="0" smtClean="0">
                <a:solidFill>
                  <a:srgbClr val="1F497D">
                    <a:lumMod val="50000"/>
                  </a:srgbClr>
                </a:solidFill>
              </a:rPr>
              <a:t>But Norwich also has</a:t>
            </a:r>
            <a:r>
              <a:rPr lang="en-GB" sz="4000" dirty="0">
                <a:solidFill>
                  <a:srgbClr val="1F497D">
                    <a:lumMod val="50000"/>
                  </a:srgbClr>
                </a:solidFill>
              </a:rPr>
              <a:t>…</a:t>
            </a:r>
            <a:endParaRPr lang="en-GB" sz="4000" dirty="0" smtClean="0">
              <a:solidFill>
                <a:srgbClr val="1F497D">
                  <a:lumMod val="50000"/>
                </a:srgbClr>
              </a:solidFill>
              <a:latin typeface="Arial" panose="020B0604020202020204" pitchFamily="34" charset="0"/>
              <a:cs typeface="Arial" panose="020B0604020202020204" pitchFamily="34" charset="0"/>
            </a:endParaRPr>
          </a:p>
        </p:txBody>
      </p:sp>
      <p:pic>
        <p:nvPicPr>
          <p:cNvPr id="3" name="Picture 2" descr="AC draft [Read-Only] - Microsoft PowerPoint"/>
          <p:cNvPicPr>
            <a:picLocks noChangeAspect="1"/>
          </p:cNvPicPr>
          <p:nvPr/>
        </p:nvPicPr>
        <p:blipFill rotWithShape="1">
          <a:blip r:embed="rId3">
            <a:extLst>
              <a:ext uri="{28A0092B-C50C-407E-A947-70E740481C1C}">
                <a14:useLocalDpi xmlns:a14="http://schemas.microsoft.com/office/drawing/2010/main" val="0"/>
              </a:ext>
            </a:extLst>
          </a:blip>
          <a:srcRect l="24245" t="32445" r="25660" b="7539"/>
          <a:stretch/>
        </p:blipFill>
        <p:spPr>
          <a:xfrm>
            <a:off x="755576" y="1052736"/>
            <a:ext cx="7309498" cy="4776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36154"/>
            <a:ext cx="9144000" cy="845870"/>
          </a:xfrm>
          <a:prstGeom prst="rect">
            <a:avLst/>
          </a:prstGeom>
        </p:spPr>
      </p:pic>
    </p:spTree>
    <p:extLst>
      <p:ext uri="{BB962C8B-B14F-4D97-AF65-F5344CB8AC3E}">
        <p14:creationId xmlns:p14="http://schemas.microsoft.com/office/powerpoint/2010/main" val="160291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81437" y="188640"/>
            <a:ext cx="8229600" cy="707886"/>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000" dirty="0" smtClean="0">
                <a:solidFill>
                  <a:srgbClr val="1F497D">
                    <a:lumMod val="50000"/>
                  </a:srgbClr>
                </a:solidFill>
              </a:rPr>
              <a:t>What do we do?</a:t>
            </a:r>
            <a:endParaRPr lang="en-GB" sz="4000" dirty="0" smtClean="0">
              <a:solidFill>
                <a:srgbClr val="1F497D">
                  <a:lumMod val="50000"/>
                </a:srgbClr>
              </a:solidFill>
              <a:latin typeface="Arial" panose="020B0604020202020204" pitchFamily="34" charset="0"/>
              <a:cs typeface="Arial" panose="020B0604020202020204" pitchFamily="34" charset="0"/>
            </a:endParaRPr>
          </a:p>
        </p:txBody>
      </p:sp>
      <p:pic>
        <p:nvPicPr>
          <p:cNvPr id="3" name="Picture 2" descr="AC draft [Read-Only] - Microsoft PowerPoint"/>
          <p:cNvPicPr>
            <a:picLocks noChangeAspect="1"/>
          </p:cNvPicPr>
          <p:nvPr/>
        </p:nvPicPr>
        <p:blipFill rotWithShape="1">
          <a:blip r:embed="rId3">
            <a:extLst>
              <a:ext uri="{28A0092B-C50C-407E-A947-70E740481C1C}">
                <a14:useLocalDpi xmlns:a14="http://schemas.microsoft.com/office/drawing/2010/main" val="0"/>
              </a:ext>
            </a:extLst>
          </a:blip>
          <a:srcRect l="20755" t="30197" r="23113" b="15322"/>
          <a:stretch/>
        </p:blipFill>
        <p:spPr>
          <a:xfrm>
            <a:off x="630471" y="1340768"/>
            <a:ext cx="7931532" cy="41990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36154"/>
            <a:ext cx="9144000" cy="845870"/>
          </a:xfrm>
          <a:prstGeom prst="rect">
            <a:avLst/>
          </a:prstGeom>
        </p:spPr>
      </p:pic>
    </p:spTree>
    <p:extLst>
      <p:ext uri="{BB962C8B-B14F-4D97-AF65-F5344CB8AC3E}">
        <p14:creationId xmlns:p14="http://schemas.microsoft.com/office/powerpoint/2010/main" val="1602913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TotalTime>
  <Words>1832</Words>
  <Application>Microsoft Office PowerPoint</Application>
  <PresentationFormat>On-screen Show (4:3)</PresentationFormat>
  <Paragraphs>49</Paragraphs>
  <Slides>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Emma</dc:creator>
  <cp:lastModifiedBy>Smith, Emma</cp:lastModifiedBy>
  <cp:revision>108</cp:revision>
  <cp:lastPrinted>2018-11-14T16:16:03Z</cp:lastPrinted>
  <dcterms:created xsi:type="dcterms:W3CDTF">2018-11-12T17:50:09Z</dcterms:created>
  <dcterms:modified xsi:type="dcterms:W3CDTF">2018-11-29T12:02:56Z</dcterms:modified>
</cp:coreProperties>
</file>