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6" r:id="rId6"/>
    <p:sldId id="267" r:id="rId7"/>
    <p:sldId id="268" r:id="rId8"/>
    <p:sldId id="260" r:id="rId9"/>
    <p:sldId id="261" r:id="rId10"/>
    <p:sldId id="262" r:id="rId11"/>
    <p:sldId id="263" r:id="rId12"/>
    <p:sldId id="264" r:id="rId13"/>
    <p:sldId id="265" r:id="rId14"/>
    <p:sldId id="269" r:id="rId15"/>
    <p:sldId id="270" r:id="rId16"/>
    <p:sldId id="271" r:id="rId17"/>
    <p:sldId id="272" r:id="rId18"/>
    <p:sldId id="273" r:id="rId19"/>
    <p:sldId id="274" r:id="rId20"/>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99FF"/>
    <a:srgbClr val="0099FF"/>
    <a:srgbClr val="FF9900"/>
    <a:srgbClr val="00FF00"/>
    <a:srgbClr val="33CCCC"/>
    <a:srgbClr val="FF0000"/>
    <a:srgbClr val="35C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87150" autoAdjust="0"/>
  </p:normalViewPr>
  <p:slideViewPr>
    <p:cSldViewPr snapToGrid="0">
      <p:cViewPr>
        <p:scale>
          <a:sx n="120" d="100"/>
          <a:sy n="120" d="100"/>
        </p:scale>
        <p:origin x="-139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88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6" tIns="45737" rIns="91476" bIns="45737" numCol="1" anchor="t" anchorCtr="0" compatLnSpc="1">
            <a:prstTxWarp prst="textNoShape">
              <a:avLst/>
            </a:prstTxWarp>
          </a:bodyPr>
          <a:lstStyle>
            <a:lvl1pPr>
              <a:defRPr sz="1200"/>
            </a:lvl1pPr>
          </a:lstStyle>
          <a:p>
            <a:endParaRPr lang="en-GB" altLang="en-US"/>
          </a:p>
        </p:txBody>
      </p:sp>
      <p:sp>
        <p:nvSpPr>
          <p:cNvPr id="4198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6" tIns="45737" rIns="91476" bIns="45737" numCol="1" anchor="t" anchorCtr="0" compatLnSpc="1">
            <a:prstTxWarp prst="textNoShape">
              <a:avLst/>
            </a:prstTxWarp>
          </a:bodyPr>
          <a:lstStyle>
            <a:lvl1pPr algn="r">
              <a:defRPr sz="1200"/>
            </a:lvl1pPr>
          </a:lstStyle>
          <a:p>
            <a:endParaRPr lang="en-GB" altLang="en-US"/>
          </a:p>
        </p:txBody>
      </p:sp>
      <p:sp>
        <p:nvSpPr>
          <p:cNvPr id="419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6" tIns="45737" rIns="91476" bIns="45737" numCol="1" anchor="b" anchorCtr="0" compatLnSpc="1">
            <a:prstTxWarp prst="textNoShape">
              <a:avLst/>
            </a:prstTxWarp>
          </a:bodyPr>
          <a:lstStyle>
            <a:lvl1pPr>
              <a:defRPr sz="1200"/>
            </a:lvl1pPr>
          </a:lstStyle>
          <a:p>
            <a:endParaRPr lang="en-GB" altLang="en-US"/>
          </a:p>
        </p:txBody>
      </p:sp>
      <p:sp>
        <p:nvSpPr>
          <p:cNvPr id="4198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6" tIns="45737" rIns="91476" bIns="45737" numCol="1" anchor="b" anchorCtr="0" compatLnSpc="1">
            <a:prstTxWarp prst="textNoShape">
              <a:avLst/>
            </a:prstTxWarp>
          </a:bodyPr>
          <a:lstStyle>
            <a:lvl1pPr algn="r">
              <a:defRPr sz="1200"/>
            </a:lvl1pPr>
          </a:lstStyle>
          <a:p>
            <a:fld id="{B1ED90A1-0903-4946-8BA4-28AC926A458A}" type="slidenum">
              <a:rPr lang="en-GB" altLang="en-US"/>
              <a:pPr/>
              <a:t>‹#›</a:t>
            </a:fld>
            <a:endParaRPr lang="en-GB" altLang="en-US"/>
          </a:p>
        </p:txBody>
      </p:sp>
    </p:spTree>
    <p:extLst>
      <p:ext uri="{BB962C8B-B14F-4D97-AF65-F5344CB8AC3E}">
        <p14:creationId xmlns:p14="http://schemas.microsoft.com/office/powerpoint/2010/main" val="1710736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76" tIns="45737" rIns="91476" bIns="45737" numCol="1" anchor="t" anchorCtr="0" compatLnSpc="1">
            <a:prstTxWarp prst="textNoShape">
              <a:avLst/>
            </a:prstTxWarp>
          </a:bodyPr>
          <a:lstStyle>
            <a:lvl1pPr>
              <a:defRPr sz="1200"/>
            </a:lvl1pPr>
          </a:lstStyle>
          <a:p>
            <a:endParaRPr lang="en-GB" altLang="en-US"/>
          </a:p>
        </p:txBody>
      </p:sp>
      <p:sp>
        <p:nvSpPr>
          <p:cNvPr id="7171" name="Rectangle 3"/>
          <p:cNvSpPr>
            <a:spLocks noGrp="1" noChangeArrowheads="1"/>
          </p:cNvSpPr>
          <p:nvPr>
            <p:ph type="dt" idx="1"/>
          </p:nvPr>
        </p:nvSpPr>
        <p:spPr bwMode="auto">
          <a:xfrm>
            <a:off x="3851275"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76" tIns="45737" rIns="91476" bIns="45737" numCol="1" anchor="t" anchorCtr="0" compatLnSpc="1">
            <a:prstTxWarp prst="textNoShape">
              <a:avLst/>
            </a:prstTxWarp>
          </a:bodyPr>
          <a:lstStyle>
            <a:lvl1pPr algn="r">
              <a:defRPr sz="1200"/>
            </a:lvl1pPr>
          </a:lstStyle>
          <a:p>
            <a:endParaRPr lang="en-GB" altLang="en-US"/>
          </a:p>
        </p:txBody>
      </p:sp>
      <p:sp>
        <p:nvSpPr>
          <p:cNvPr id="7172" name="Rectangle 4"/>
          <p:cNvSpPr>
            <a:spLocks noGrp="1" noRot="1" noChangeAspect="1" noChangeArrowheads="1" noTextEdit="1"/>
          </p:cNvSpPr>
          <p:nvPr>
            <p:ph type="sldImg" idx="2"/>
          </p:nvPr>
        </p:nvSpPr>
        <p:spPr bwMode="auto">
          <a:xfrm>
            <a:off x="920750"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06463" y="4714875"/>
            <a:ext cx="49847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76" tIns="45737" rIns="91476" bIns="45737"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174" name="Rectangle 6"/>
          <p:cNvSpPr>
            <a:spLocks noGrp="1" noChangeArrowheads="1"/>
          </p:cNvSpPr>
          <p:nvPr>
            <p:ph type="ftr" sz="quarter" idx="4"/>
          </p:nvPr>
        </p:nvSpPr>
        <p:spPr bwMode="auto">
          <a:xfrm>
            <a:off x="0"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76" tIns="45737" rIns="91476" bIns="45737" numCol="1" anchor="b" anchorCtr="0" compatLnSpc="1">
            <a:prstTxWarp prst="textNoShape">
              <a:avLst/>
            </a:prstTxWarp>
          </a:bodyPr>
          <a:lstStyle>
            <a:lvl1pPr>
              <a:defRPr sz="1200"/>
            </a:lvl1pPr>
          </a:lstStyle>
          <a:p>
            <a:endParaRPr lang="en-GB" altLang="en-US"/>
          </a:p>
        </p:txBody>
      </p:sp>
      <p:sp>
        <p:nvSpPr>
          <p:cNvPr id="7175" name="Rectangle 7"/>
          <p:cNvSpPr>
            <a:spLocks noGrp="1" noChangeArrowheads="1"/>
          </p:cNvSpPr>
          <p:nvPr>
            <p:ph type="sldNum" sz="quarter" idx="5"/>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76" tIns="45737" rIns="91476" bIns="45737" numCol="1" anchor="b" anchorCtr="0" compatLnSpc="1">
            <a:prstTxWarp prst="textNoShape">
              <a:avLst/>
            </a:prstTxWarp>
          </a:bodyPr>
          <a:lstStyle>
            <a:lvl1pPr algn="r">
              <a:defRPr sz="1200"/>
            </a:lvl1pPr>
          </a:lstStyle>
          <a:p>
            <a:fld id="{92B0A635-B302-43A1-B9CE-F1BBFD16831A}" type="slidenum">
              <a:rPr lang="en-GB" altLang="en-US"/>
              <a:pPr/>
              <a:t>‹#›</a:t>
            </a:fld>
            <a:endParaRPr lang="en-GB" altLang="en-US"/>
          </a:p>
        </p:txBody>
      </p:sp>
    </p:spTree>
    <p:extLst>
      <p:ext uri="{BB962C8B-B14F-4D97-AF65-F5344CB8AC3E}">
        <p14:creationId xmlns:p14="http://schemas.microsoft.com/office/powerpoint/2010/main" val="19049891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7" name="Picture 5" descr="DPP5917 Corporate powerpoint template graphics_Layout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7550" y="333375"/>
            <a:ext cx="7775575" cy="1946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PP5917 Corporate powerpoint template graphics 2_Layout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788" y="5805488"/>
            <a:ext cx="7775575" cy="72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479627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68958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707067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37316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682992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493014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6491570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68960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366008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606505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762000" y="1828800"/>
            <a:ext cx="76200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4" name="Rectangle 10"/>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pic>
        <p:nvPicPr>
          <p:cNvPr id="1035" name="Picture 11" descr="DPP5917 Corporate powerpoint template graphics 2_Layout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9613" y="5805488"/>
            <a:ext cx="7775575" cy="7207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ctr" rtl="0" eaLnBrk="1" fontAlgn="base" hangingPunct="1">
        <a:spcBef>
          <a:spcPct val="20000"/>
        </a:spcBef>
        <a:spcAft>
          <a:spcPct val="0"/>
        </a:spcAft>
        <a:defRPr sz="2800">
          <a:solidFill>
            <a:schemeClr val="tx1"/>
          </a:solidFill>
          <a:latin typeface="+mn-lt"/>
          <a:ea typeface="+mn-ea"/>
        </a:defRPr>
      </a:lvl2pPr>
      <a:lvl3pPr marL="1143000" indent="-228600" algn="ctr" rtl="0" eaLnBrk="1" fontAlgn="base" hangingPunct="1">
        <a:spcBef>
          <a:spcPct val="20000"/>
        </a:spcBef>
        <a:spcAft>
          <a:spcPct val="0"/>
        </a:spcAft>
        <a:defRPr sz="2400">
          <a:solidFill>
            <a:schemeClr val="tx1"/>
          </a:solidFill>
          <a:latin typeface="+mn-lt"/>
          <a:ea typeface="+mn-ea"/>
        </a:defRPr>
      </a:lvl3pPr>
      <a:lvl4pPr marL="1600200" indent="-228600" algn="ctr" rtl="0" eaLnBrk="1" fontAlgn="base" hangingPunct="1">
        <a:spcBef>
          <a:spcPct val="20000"/>
        </a:spcBef>
        <a:spcAft>
          <a:spcPct val="0"/>
        </a:spcAft>
        <a:defRPr sz="2000">
          <a:solidFill>
            <a:schemeClr val="tx1"/>
          </a:solidFill>
          <a:latin typeface="+mn-lt"/>
          <a:ea typeface="+mn-ea"/>
        </a:defRPr>
      </a:lvl4pPr>
      <a:lvl5pPr marL="2057400" indent="-228600" algn="ctr" rtl="0" eaLnBrk="1" fontAlgn="base" hangingPunct="1">
        <a:spcBef>
          <a:spcPct val="20000"/>
        </a:spcBef>
        <a:spcAft>
          <a:spcPct val="0"/>
        </a:spcAft>
        <a:defRPr sz="2000">
          <a:solidFill>
            <a:schemeClr val="tx1"/>
          </a:solidFill>
          <a:latin typeface="+mn-lt"/>
          <a:ea typeface="+mn-ea"/>
        </a:defRPr>
      </a:lvl5pPr>
      <a:lvl6pPr marL="2514600" indent="-228600" algn="ctr" rtl="0" eaLnBrk="1" fontAlgn="base" hangingPunct="1">
        <a:spcBef>
          <a:spcPct val="20000"/>
        </a:spcBef>
        <a:spcAft>
          <a:spcPct val="0"/>
        </a:spcAft>
        <a:defRPr sz="2000">
          <a:solidFill>
            <a:schemeClr val="tx1"/>
          </a:solidFill>
          <a:latin typeface="+mn-lt"/>
          <a:ea typeface="+mn-ea"/>
        </a:defRPr>
      </a:lvl6pPr>
      <a:lvl7pPr marL="2971800" indent="-228600" algn="ctr" rtl="0" eaLnBrk="1" fontAlgn="base" hangingPunct="1">
        <a:spcBef>
          <a:spcPct val="20000"/>
        </a:spcBef>
        <a:spcAft>
          <a:spcPct val="0"/>
        </a:spcAft>
        <a:defRPr sz="2000">
          <a:solidFill>
            <a:schemeClr val="tx1"/>
          </a:solidFill>
          <a:latin typeface="+mn-lt"/>
          <a:ea typeface="+mn-ea"/>
        </a:defRPr>
      </a:lvl7pPr>
      <a:lvl8pPr marL="3429000" indent="-228600" algn="ctr" rtl="0" eaLnBrk="1" fontAlgn="base" hangingPunct="1">
        <a:spcBef>
          <a:spcPct val="20000"/>
        </a:spcBef>
        <a:spcAft>
          <a:spcPct val="0"/>
        </a:spcAft>
        <a:defRPr sz="2000">
          <a:solidFill>
            <a:schemeClr val="tx1"/>
          </a:solidFill>
          <a:latin typeface="+mn-lt"/>
          <a:ea typeface="+mn-ea"/>
        </a:defRPr>
      </a:lvl8pPr>
      <a:lvl9pPr marL="3886200" indent="-228600" algn="ctr" rtl="0" eaLnBrk="1" fontAlgn="base" hangingPunct="1">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Chrishancock@norwich.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5" name="Rectangle 9"/>
          <p:cNvSpPr>
            <a:spLocks noGrp="1" noChangeArrowheads="1"/>
          </p:cNvSpPr>
          <p:nvPr>
            <p:ph type="ctrTitle"/>
          </p:nvPr>
        </p:nvSpPr>
        <p:spPr bwMode="auto">
          <a:xfrm>
            <a:off x="685800" y="2344738"/>
            <a:ext cx="7772400" cy="14700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smtClean="0"/>
              <a:t>Making Every Adult Matter :Year one evaluation</a:t>
            </a:r>
            <a:endParaRPr lang="en-GB" altLang="en-US" dirty="0"/>
          </a:p>
        </p:txBody>
      </p:sp>
      <p:sp>
        <p:nvSpPr>
          <p:cNvPr id="290826" name="Rectangle 10"/>
          <p:cNvSpPr>
            <a:spLocks noGrp="1" noChangeArrowheads="1"/>
          </p:cNvSpPr>
          <p:nvPr>
            <p:ph type="subTitle" idx="1"/>
          </p:nvPr>
        </p:nvSpPr>
        <p:spPr bwMode="auto">
          <a:xfrm>
            <a:off x="1371600" y="3886200"/>
            <a:ext cx="6400800" cy="1752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r>
              <a:rPr lang="en-GB" altLang="en-US" sz="2400" b="1" dirty="0" smtClean="0"/>
              <a:t>By Chris Hancock, Norwich City Council</a:t>
            </a:r>
            <a:endParaRPr lang="en-GB" altLang="en-US" sz="2400" b="1"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647"/>
            <a:ext cx="8229600" cy="1143000"/>
          </a:xfrm>
        </p:spPr>
        <p:txBody>
          <a:bodyPr/>
          <a:lstStyle/>
          <a:p>
            <a:r>
              <a:rPr lang="en-GB" dirty="0" smtClean="0"/>
              <a:t>What does the money fund?</a:t>
            </a:r>
            <a:endParaRPr lang="en-GB" dirty="0"/>
          </a:p>
        </p:txBody>
      </p:sp>
      <p:pic>
        <p:nvPicPr>
          <p:cNvPr id="2979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1253" y="1847461"/>
            <a:ext cx="709747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19734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the money fund?</a:t>
            </a:r>
            <a:endParaRPr lang="en-GB" dirty="0"/>
          </a:p>
        </p:txBody>
      </p:sp>
      <p:sp>
        <p:nvSpPr>
          <p:cNvPr id="3" name="Content Placeholder 2"/>
          <p:cNvSpPr>
            <a:spLocks noGrp="1"/>
          </p:cNvSpPr>
          <p:nvPr>
            <p:ph idx="1"/>
          </p:nvPr>
        </p:nvSpPr>
        <p:spPr/>
        <p:txBody>
          <a:bodyPr/>
          <a:lstStyle/>
          <a:p>
            <a:pPr algn="l">
              <a:buFont typeface="Arial" panose="020B0604020202020204" pitchFamily="34" charset="0"/>
              <a:buChar char="•"/>
            </a:pPr>
            <a:r>
              <a:rPr lang="en-GB" sz="1800" dirty="0" smtClean="0"/>
              <a:t>Outreach and advice service</a:t>
            </a:r>
          </a:p>
          <a:p>
            <a:pPr algn="l">
              <a:buFont typeface="Arial" panose="020B0604020202020204" pitchFamily="34" charset="0"/>
              <a:buChar char="•"/>
            </a:pPr>
            <a:r>
              <a:rPr lang="en-GB" sz="1800" dirty="0" smtClean="0"/>
              <a:t>Health services specifically for rough sleepers (mental health/prescribing nurse)</a:t>
            </a:r>
          </a:p>
          <a:p>
            <a:pPr algn="l">
              <a:buFont typeface="Arial" panose="020B0604020202020204" pitchFamily="34" charset="0"/>
              <a:buChar char="•"/>
            </a:pPr>
            <a:r>
              <a:rPr lang="en-GB" sz="1800" dirty="0" smtClean="0"/>
              <a:t>One to one support for people with complex needs</a:t>
            </a:r>
          </a:p>
          <a:p>
            <a:pPr algn="l">
              <a:buFont typeface="Arial" panose="020B0604020202020204" pitchFamily="34" charset="0"/>
              <a:buChar char="•"/>
            </a:pPr>
            <a:r>
              <a:rPr lang="en-GB" sz="1800" dirty="0" smtClean="0"/>
              <a:t>Every rough sleeper has a named worker</a:t>
            </a:r>
          </a:p>
          <a:p>
            <a:pPr algn="l">
              <a:buFont typeface="Arial" panose="020B0604020202020204" pitchFamily="34" charset="0"/>
              <a:buChar char="•"/>
            </a:pPr>
            <a:r>
              <a:rPr lang="en-GB" sz="1800" dirty="0" smtClean="0"/>
              <a:t>Dry house for people who want to be substance free</a:t>
            </a:r>
          </a:p>
          <a:p>
            <a:pPr algn="l">
              <a:buFont typeface="Arial" panose="020B0604020202020204" pitchFamily="34" charset="0"/>
              <a:buChar char="•"/>
            </a:pPr>
            <a:r>
              <a:rPr lang="en-GB" sz="1800" dirty="0" smtClean="0"/>
              <a:t>In-reach to services where rough sleepers go</a:t>
            </a:r>
          </a:p>
          <a:p>
            <a:pPr algn="l">
              <a:buFont typeface="Arial" panose="020B0604020202020204" pitchFamily="34" charset="0"/>
              <a:buChar char="•"/>
            </a:pPr>
            <a:r>
              <a:rPr lang="en-GB" sz="1800" dirty="0" smtClean="0"/>
              <a:t>Operational task and targeting groups to find solutions</a:t>
            </a:r>
          </a:p>
          <a:p>
            <a:pPr algn="l">
              <a:buFont typeface="Arial" panose="020B0604020202020204" pitchFamily="34" charset="0"/>
              <a:buChar char="•"/>
            </a:pPr>
            <a:r>
              <a:rPr lang="en-GB" sz="1800" dirty="0" smtClean="0"/>
              <a:t>Resettlement workers</a:t>
            </a:r>
          </a:p>
          <a:p>
            <a:pPr algn="l">
              <a:buFont typeface="Arial" panose="020B0604020202020204" pitchFamily="34" charset="0"/>
              <a:buChar char="•"/>
            </a:pPr>
            <a:r>
              <a:rPr lang="en-GB" sz="1800" dirty="0" smtClean="0"/>
              <a:t>Young person advice worker</a:t>
            </a:r>
          </a:p>
          <a:p>
            <a:pPr algn="l">
              <a:buFont typeface="Arial" panose="020B0604020202020204" pitchFamily="34" charset="0"/>
              <a:buChar char="•"/>
            </a:pPr>
            <a:r>
              <a:rPr lang="en-GB" sz="1800" dirty="0" smtClean="0"/>
              <a:t>Crash beds for young people</a:t>
            </a:r>
          </a:p>
          <a:p>
            <a:pPr algn="l">
              <a:buFont typeface="Arial" panose="020B0604020202020204" pitchFamily="34" charset="0"/>
              <a:buChar char="•"/>
            </a:pPr>
            <a:r>
              <a:rPr lang="en-GB" sz="1800" dirty="0" smtClean="0"/>
              <a:t>Welfare and </a:t>
            </a:r>
            <a:r>
              <a:rPr lang="en-GB" sz="1800" smtClean="0"/>
              <a:t>benefits advice</a:t>
            </a:r>
            <a:endParaRPr lang="en-GB" sz="1800" dirty="0" smtClean="0"/>
          </a:p>
          <a:p>
            <a:pPr algn="l">
              <a:buFont typeface="Arial" panose="020B0604020202020204" pitchFamily="34" charset="0"/>
              <a:buChar char="•"/>
            </a:pPr>
            <a:endParaRPr lang="en-GB" sz="1800" dirty="0" smtClean="0"/>
          </a:p>
          <a:p>
            <a:pPr algn="l">
              <a:buFont typeface="Arial" panose="020B0604020202020204" pitchFamily="34" charset="0"/>
              <a:buChar char="•"/>
            </a:pPr>
            <a:endParaRPr lang="en-GB" sz="2000" dirty="0"/>
          </a:p>
        </p:txBody>
      </p:sp>
    </p:spTree>
    <p:extLst>
      <p:ext uri="{BB962C8B-B14F-4D97-AF65-F5344CB8AC3E}">
        <p14:creationId xmlns:p14="http://schemas.microsoft.com/office/powerpoint/2010/main" val="88464179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Key findings of year one evaluation</a:t>
            </a:r>
            <a:endParaRPr lang="en-GB" dirty="0"/>
          </a:p>
        </p:txBody>
      </p:sp>
      <p:sp>
        <p:nvSpPr>
          <p:cNvPr id="3" name="Content Placeholder 2"/>
          <p:cNvSpPr>
            <a:spLocks noGrp="1"/>
          </p:cNvSpPr>
          <p:nvPr>
            <p:ph idx="1"/>
          </p:nvPr>
        </p:nvSpPr>
        <p:spPr/>
        <p:txBody>
          <a:bodyPr/>
          <a:lstStyle/>
          <a:p>
            <a:pPr algn="l"/>
            <a:r>
              <a:rPr lang="en-GB" sz="2000" dirty="0"/>
              <a:t>Strong progress has been made in </a:t>
            </a:r>
            <a:r>
              <a:rPr lang="en-GB" sz="2000" dirty="0" smtClean="0"/>
              <a:t>…. </a:t>
            </a:r>
            <a:r>
              <a:rPr lang="en-GB" sz="2000" dirty="0"/>
              <a:t>using the MEAM </a:t>
            </a:r>
            <a:r>
              <a:rPr lang="en-GB" sz="2000" dirty="0" smtClean="0"/>
              <a:t>Approach during </a:t>
            </a:r>
            <a:r>
              <a:rPr lang="en-GB" sz="2000" dirty="0"/>
              <a:t>this first year of operation. Work to set up structures and processes and enable direct work with clients to commence means that nine of the </a:t>
            </a:r>
            <a:r>
              <a:rPr lang="en-GB" sz="2000" b="1" dirty="0"/>
              <a:t>11 intended outputs of the MEAM Approach are currently being achieved</a:t>
            </a:r>
            <a:r>
              <a:rPr lang="en-GB" sz="2000" dirty="0" smtClean="0"/>
              <a:t>.</a:t>
            </a:r>
          </a:p>
          <a:p>
            <a:pPr algn="l"/>
            <a:endParaRPr lang="en-GB" sz="2000" dirty="0"/>
          </a:p>
          <a:p>
            <a:pPr algn="l"/>
            <a:r>
              <a:rPr lang="en-GB" sz="2000" dirty="0" smtClean="0"/>
              <a:t> </a:t>
            </a:r>
            <a:r>
              <a:rPr lang="en-GB" sz="2000" dirty="0"/>
              <a:t>Progress has also been made towards the achievement of the remaining two intended outputs. These relate to </a:t>
            </a:r>
            <a:r>
              <a:rPr lang="en-GB" sz="2000" b="1" dirty="0"/>
              <a:t>building relationships with external agencies </a:t>
            </a:r>
            <a:r>
              <a:rPr lang="en-GB" sz="2000" dirty="0"/>
              <a:t>and </a:t>
            </a:r>
            <a:r>
              <a:rPr lang="en-GB" sz="2000" b="1" dirty="0"/>
              <a:t>establishing and maintaining appropriate strategies, plans, models for service user involvement and support work tools.</a:t>
            </a:r>
          </a:p>
        </p:txBody>
      </p:sp>
    </p:spTree>
    <p:extLst>
      <p:ext uri="{BB962C8B-B14F-4D97-AF65-F5344CB8AC3E}">
        <p14:creationId xmlns:p14="http://schemas.microsoft.com/office/powerpoint/2010/main" val="289762573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Key findings of year one evaluation</a:t>
            </a:r>
          </a:p>
        </p:txBody>
      </p:sp>
      <p:sp>
        <p:nvSpPr>
          <p:cNvPr id="3" name="Content Placeholder 2"/>
          <p:cNvSpPr>
            <a:spLocks noGrp="1"/>
          </p:cNvSpPr>
          <p:nvPr>
            <p:ph idx="1"/>
          </p:nvPr>
        </p:nvSpPr>
        <p:spPr/>
        <p:txBody>
          <a:bodyPr/>
          <a:lstStyle/>
          <a:p>
            <a:pPr algn="l"/>
            <a:r>
              <a:rPr lang="en-GB" sz="2000" dirty="0"/>
              <a:t>Key milestones which have been achieved in this first year include setting up and commissioning the Pathways Norwich Consortium, establishing an operational and strategic board and starting work with clients. In Q2 and Q3 of 2018-19 (the first two quarters in which clients were supported under the MEAM Approach), Pathways Norwich supported 51 clients</a:t>
            </a:r>
            <a:r>
              <a:rPr lang="en-GB" sz="2000" dirty="0" smtClean="0"/>
              <a:t>.</a:t>
            </a:r>
          </a:p>
          <a:p>
            <a:pPr algn="l"/>
            <a:r>
              <a:rPr lang="en-GB" sz="2000" dirty="0" smtClean="0"/>
              <a:t>Stakeholders </a:t>
            </a:r>
            <a:r>
              <a:rPr lang="en-GB" sz="2000" dirty="0"/>
              <a:t>reported that relatively rapid progress in setting up and implementing local work using the MEAM Approach has been facilitated by good levels of strategic buy-in to the Approach and to reducing rough sleeping in Norwich. They also highlighted the benefit of having the MEAM Approach to provide a framework to use to increase the focus on multiple disadvantage. </a:t>
            </a:r>
            <a:endParaRPr lang="en-GB" sz="2000" dirty="0"/>
          </a:p>
        </p:txBody>
      </p:sp>
    </p:spTree>
    <p:extLst>
      <p:ext uri="{BB962C8B-B14F-4D97-AF65-F5344CB8AC3E}">
        <p14:creationId xmlns:p14="http://schemas.microsoft.com/office/powerpoint/2010/main" val="1500953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Key findings of year one evaluation</a:t>
            </a:r>
            <a:endParaRPr lang="en-GB" sz="4000" dirty="0"/>
          </a:p>
        </p:txBody>
      </p:sp>
      <p:sp>
        <p:nvSpPr>
          <p:cNvPr id="3" name="Content Placeholder 2"/>
          <p:cNvSpPr>
            <a:spLocks noGrp="1"/>
          </p:cNvSpPr>
          <p:nvPr>
            <p:ph idx="1"/>
          </p:nvPr>
        </p:nvSpPr>
        <p:spPr/>
        <p:txBody>
          <a:bodyPr/>
          <a:lstStyle/>
          <a:p>
            <a:pPr algn="l"/>
            <a:r>
              <a:rPr lang="en-GB" sz="2000" dirty="0"/>
              <a:t>The main strengths and factors which have supported implementation thus far are effective operational and strategic management; multi-agency working within the Pathways Norwich Consortium, which has created a new mechanism for agencies to bring their collective expertise to the fore to support clients experiencing multiple disadvantage; early successes in partnership working, such as the Pathways Norwich operational group; support workers’ ability to work creatively and flexibly; and effective public engagement work. </a:t>
            </a:r>
            <a:endParaRPr lang="en-GB" sz="2000" dirty="0"/>
          </a:p>
        </p:txBody>
      </p:sp>
    </p:spTree>
    <p:extLst>
      <p:ext uri="{BB962C8B-B14F-4D97-AF65-F5344CB8AC3E}">
        <p14:creationId xmlns:p14="http://schemas.microsoft.com/office/powerpoint/2010/main" val="214775031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a:t>Key findings of year one evaluation</a:t>
            </a:r>
          </a:p>
        </p:txBody>
      </p:sp>
      <p:sp>
        <p:nvSpPr>
          <p:cNvPr id="3" name="Content Placeholder 2"/>
          <p:cNvSpPr>
            <a:spLocks noGrp="1"/>
          </p:cNvSpPr>
          <p:nvPr>
            <p:ph idx="1"/>
          </p:nvPr>
        </p:nvSpPr>
        <p:spPr/>
        <p:txBody>
          <a:bodyPr/>
          <a:lstStyle/>
          <a:p>
            <a:pPr algn="l"/>
            <a:r>
              <a:rPr lang="en-GB" sz="2000" dirty="0" smtClean="0"/>
              <a:t>Still lots to work on….</a:t>
            </a:r>
          </a:p>
          <a:p>
            <a:pPr algn="l">
              <a:buFont typeface="Arial" panose="020B0604020202020204" pitchFamily="34" charset="0"/>
              <a:buChar char="•"/>
            </a:pPr>
            <a:r>
              <a:rPr lang="en-GB" sz="2000" dirty="0" smtClean="0"/>
              <a:t>There are still barriers to some services for people facing multiple disadvantage.</a:t>
            </a:r>
          </a:p>
          <a:p>
            <a:pPr algn="l">
              <a:buFont typeface="Arial" panose="020B0604020202020204" pitchFamily="34" charset="0"/>
              <a:buChar char="•"/>
            </a:pPr>
            <a:r>
              <a:rPr lang="en-GB" sz="2000" dirty="0" smtClean="0"/>
              <a:t>Some misunderstanding amongst stakeholders about what Pathways Norwich does.</a:t>
            </a:r>
          </a:p>
          <a:p>
            <a:pPr algn="l">
              <a:buFont typeface="Arial" panose="020B0604020202020204" pitchFamily="34" charset="0"/>
              <a:buChar char="•"/>
            </a:pPr>
            <a:r>
              <a:rPr lang="en-GB" sz="2000" dirty="0" smtClean="0"/>
              <a:t>System </a:t>
            </a:r>
            <a:r>
              <a:rPr lang="en-GB" sz="2000" dirty="0"/>
              <a:t>pressures; challenges in workforce development and support; a focus on reactive work to improve support for individual </a:t>
            </a:r>
            <a:r>
              <a:rPr lang="en-GB" sz="2000" dirty="0" smtClean="0"/>
              <a:t>clients.</a:t>
            </a:r>
          </a:p>
          <a:p>
            <a:pPr marL="0" indent="0" algn="l"/>
            <a:endParaRPr lang="en-GB" sz="2000" dirty="0"/>
          </a:p>
        </p:txBody>
      </p:sp>
    </p:spTree>
    <p:extLst>
      <p:ext uri="{BB962C8B-B14F-4D97-AF65-F5344CB8AC3E}">
        <p14:creationId xmlns:p14="http://schemas.microsoft.com/office/powerpoint/2010/main" val="354507331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p:txBody>
          <a:bodyPr/>
          <a:lstStyle/>
          <a:p>
            <a:r>
              <a:rPr lang="en-GB" sz="1400" dirty="0"/>
              <a:t>		</a:t>
            </a:r>
          </a:p>
          <a:p>
            <a:pPr algn="l">
              <a:buFont typeface="Arial" panose="020B0604020202020204" pitchFamily="34" charset="0"/>
              <a:buChar char="•"/>
            </a:pPr>
            <a:r>
              <a:rPr lang="en-GB" sz="1400" dirty="0" smtClean="0"/>
              <a:t>The </a:t>
            </a:r>
            <a:r>
              <a:rPr lang="en-GB" sz="1400" dirty="0"/>
              <a:t>remit of Pathways Norwich needs to be clearly and regularly articulated to the external agencies it works with. The primary aim of this promotion work would be to reduce instances of inappropriate referrals or other services not recognising their own role in supporting clients experiencing multiple disadvantage. 		</a:t>
            </a:r>
            <a:endParaRPr lang="en-GB" sz="1400" dirty="0" smtClean="0"/>
          </a:p>
          <a:p>
            <a:pPr algn="l">
              <a:buFont typeface="Arial" panose="020B0604020202020204" pitchFamily="34" charset="0"/>
              <a:buChar char="•"/>
            </a:pPr>
            <a:r>
              <a:rPr lang="en-GB" sz="1400" dirty="0" smtClean="0"/>
              <a:t>Norwich </a:t>
            </a:r>
            <a:r>
              <a:rPr lang="en-GB" sz="1400" dirty="0"/>
              <a:t>City Council and partners and Pathways Norwich need to designate time and resources to providing information and or training to other local partners on the principles of the MEAM Approach and related ways of supporting improved services and outcomes for people experiencing multiple disadvantage. 	</a:t>
            </a:r>
            <a:r>
              <a:rPr lang="en-GB" sz="1400" dirty="0" smtClean="0"/>
              <a:t> </a:t>
            </a:r>
            <a:r>
              <a:rPr lang="en-GB" sz="1400" dirty="0"/>
              <a:t>	</a:t>
            </a:r>
            <a:endParaRPr lang="en-GB" sz="1400" dirty="0" smtClean="0"/>
          </a:p>
          <a:p>
            <a:pPr algn="l">
              <a:buFont typeface="Arial" panose="020B0604020202020204" pitchFamily="34" charset="0"/>
              <a:buChar char="•"/>
            </a:pPr>
            <a:r>
              <a:rPr lang="en-GB" sz="1400" dirty="0" smtClean="0"/>
              <a:t>People </a:t>
            </a:r>
            <a:r>
              <a:rPr lang="en-GB" sz="1400" dirty="0"/>
              <a:t>with lived experience of multiple disadvantage should be more closely involved in designing and developing services under the MEAM Approach in Norwich. 	</a:t>
            </a:r>
            <a:endParaRPr lang="en-GB" sz="1400" dirty="0" smtClean="0"/>
          </a:p>
          <a:p>
            <a:pPr algn="l">
              <a:buFont typeface="Arial" panose="020B0604020202020204" pitchFamily="34" charset="0"/>
              <a:buChar char="•"/>
            </a:pPr>
            <a:r>
              <a:rPr lang="en-GB" sz="1400" dirty="0" smtClean="0"/>
              <a:t>In </a:t>
            </a:r>
            <a:r>
              <a:rPr lang="en-GB" sz="1400" dirty="0"/>
              <a:t>cases where relationships with external organisations have been challenging, successful mechanisms have been put in place to mitigate some of these challenges. Therefore, in future years of the project it would be useful to build upon these mechanisms. 	</a:t>
            </a:r>
            <a:endParaRPr lang="en-GB" dirty="0"/>
          </a:p>
          <a:p>
            <a:endParaRPr lang="en-GB" dirty="0"/>
          </a:p>
        </p:txBody>
      </p:sp>
    </p:spTree>
    <p:extLst>
      <p:ext uri="{BB962C8B-B14F-4D97-AF65-F5344CB8AC3E}">
        <p14:creationId xmlns:p14="http://schemas.microsoft.com/office/powerpoint/2010/main" val="355864865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numbers </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5385" y="1844703"/>
            <a:ext cx="6431197" cy="267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56455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numbers</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2232" y="1828800"/>
            <a:ext cx="619953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89447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Chris Hancock</a:t>
            </a:r>
          </a:p>
          <a:p>
            <a:r>
              <a:rPr lang="en-GB" dirty="0" smtClean="0"/>
              <a:t>E-mail: </a:t>
            </a:r>
            <a:r>
              <a:rPr lang="en-GB" dirty="0" smtClean="0">
                <a:hlinkClick r:id="rId2"/>
              </a:rPr>
              <a:t>Chrishancock@norwich.gov.uk</a:t>
            </a:r>
            <a:endParaRPr lang="en-GB" dirty="0" smtClean="0"/>
          </a:p>
          <a:p>
            <a:endParaRPr lang="en-GB" dirty="0"/>
          </a:p>
        </p:txBody>
      </p:sp>
    </p:spTree>
    <p:extLst>
      <p:ext uri="{BB962C8B-B14F-4D97-AF65-F5344CB8AC3E}">
        <p14:creationId xmlns:p14="http://schemas.microsoft.com/office/powerpoint/2010/main" val="298239438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t>What is MEAM?</a:t>
            </a:r>
          </a:p>
          <a:p>
            <a:pPr marL="457200" indent="-457200" algn="l">
              <a:buFont typeface="Arial" panose="020B0604020202020204" pitchFamily="34" charset="0"/>
              <a:buChar char="•"/>
            </a:pPr>
            <a:r>
              <a:rPr lang="en-GB" dirty="0" smtClean="0"/>
              <a:t>Its an approach to help people with complex needs.</a:t>
            </a:r>
          </a:p>
          <a:p>
            <a:pPr marL="457200" indent="-457200" algn="l">
              <a:buFont typeface="Arial" panose="020B0604020202020204" pitchFamily="34" charset="0"/>
              <a:buChar char="•"/>
            </a:pPr>
            <a:r>
              <a:rPr lang="en-GB" dirty="0" smtClean="0"/>
              <a:t>The MEAM Coalition drives this approach across the country, currently in 27 local areas across England.</a:t>
            </a:r>
          </a:p>
          <a:p>
            <a:endParaRPr lang="en-GB" dirty="0"/>
          </a:p>
        </p:txBody>
      </p:sp>
    </p:spTree>
    <p:extLst>
      <p:ext uri="{BB962C8B-B14F-4D97-AF65-F5344CB8AC3E}">
        <p14:creationId xmlns:p14="http://schemas.microsoft.com/office/powerpoint/2010/main" val="339789786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t>“In every local area people with multiple needs and exclusions are living chaotic lives and facing premature death because as a society we fail to understand and coordinate the support they need. (MEAM Coalition).”</a:t>
            </a:r>
          </a:p>
          <a:p>
            <a:endParaRPr lang="en-GB" dirty="0"/>
          </a:p>
        </p:txBody>
      </p:sp>
    </p:spTree>
    <p:extLst>
      <p:ext uri="{BB962C8B-B14F-4D97-AF65-F5344CB8AC3E}">
        <p14:creationId xmlns:p14="http://schemas.microsoft.com/office/powerpoint/2010/main" val="329844471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The seven elements to MEAM</a:t>
            </a:r>
            <a:endParaRPr lang="en-GB" dirty="0"/>
          </a:p>
        </p:txBody>
      </p:sp>
      <p:pic>
        <p:nvPicPr>
          <p:cNvPr id="2959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7571" y="1863686"/>
            <a:ext cx="6748857" cy="381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25643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Background: The MEAM approach</a:t>
            </a:r>
            <a:endParaRPr lang="en-GB"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0605" y="1160890"/>
            <a:ext cx="5534108" cy="455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59205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Background: The local MEAM project</a:t>
            </a:r>
            <a:endParaRPr lang="en-GB" sz="3600" dirty="0"/>
          </a:p>
        </p:txBody>
      </p:sp>
      <p:sp>
        <p:nvSpPr>
          <p:cNvPr id="3" name="Content Placeholder 2"/>
          <p:cNvSpPr>
            <a:spLocks noGrp="1"/>
          </p:cNvSpPr>
          <p:nvPr>
            <p:ph idx="1"/>
          </p:nvPr>
        </p:nvSpPr>
        <p:spPr/>
        <p:txBody>
          <a:bodyPr/>
          <a:lstStyle/>
          <a:p>
            <a:pPr algn="l"/>
            <a:r>
              <a:rPr lang="en-GB" sz="1800" dirty="0"/>
              <a:t>Norwich made a successful application to become one of the areas in this network and therefore joined the network in the second half of 2017-18. The application was led by Norwich City Council, alongside partners</a:t>
            </a:r>
            <a:r>
              <a:rPr lang="en-GB" sz="1800" dirty="0" smtClean="0"/>
              <a:t>.</a:t>
            </a:r>
          </a:p>
          <a:p>
            <a:pPr algn="l"/>
            <a:endParaRPr lang="en-GB" sz="1800" dirty="0"/>
          </a:p>
          <a:p>
            <a:pPr algn="l"/>
            <a:r>
              <a:rPr lang="en-GB" sz="1800" dirty="0"/>
              <a:t>The most significant component of local work using the MEAM Approach in Norwich is the commissioning of a multi-agency consortium – Pathways Norwich – to deliver support to clients who are rough sleeping and/or experiencing multiple disadvantage, by enabling them to navigate services and achieve positive outcomes. </a:t>
            </a:r>
            <a:endParaRPr lang="en-GB" sz="1800" dirty="0"/>
          </a:p>
        </p:txBody>
      </p:sp>
    </p:spTree>
    <p:extLst>
      <p:ext uri="{BB962C8B-B14F-4D97-AF65-F5344CB8AC3E}">
        <p14:creationId xmlns:p14="http://schemas.microsoft.com/office/powerpoint/2010/main" val="277353396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Background: The local MEAM project</a:t>
            </a:r>
          </a:p>
        </p:txBody>
      </p:sp>
      <p:sp>
        <p:nvSpPr>
          <p:cNvPr id="3" name="Content Placeholder 2"/>
          <p:cNvSpPr>
            <a:spLocks noGrp="1"/>
          </p:cNvSpPr>
          <p:nvPr>
            <p:ph idx="1"/>
          </p:nvPr>
        </p:nvSpPr>
        <p:spPr/>
        <p:txBody>
          <a:bodyPr/>
          <a:lstStyle/>
          <a:p>
            <a:pPr algn="l"/>
            <a:r>
              <a:rPr lang="en-GB" sz="1800" dirty="0"/>
              <a:t>In addition, the Pathways Norwich Operational Group brings together local agencies involved in delivering support to promote closer joint working and improved information sharing for the benefit of clients who are rough sleeping and/or experiencing multiple disadvantage</a:t>
            </a:r>
            <a:r>
              <a:rPr lang="en-GB" sz="1800" dirty="0" smtClean="0"/>
              <a:t>.</a:t>
            </a:r>
          </a:p>
          <a:p>
            <a:pPr algn="l"/>
            <a:endParaRPr lang="en-GB" sz="2000" dirty="0"/>
          </a:p>
          <a:p>
            <a:pPr algn="l"/>
            <a:r>
              <a:rPr lang="en-GB" sz="1800" dirty="0"/>
              <a:t>Connecting Pathways Strategic Group has supported the commissioning, planning and development of Pathways Norwich, as well as focussing on system-level change to address barriers to support for people experiencing multiple disadvantage, exploring and implementing good practice in support, and promoting buy-in to the MEAM Approach amongst strategic partners. </a:t>
            </a:r>
            <a:endParaRPr lang="en-GB" sz="1800" dirty="0"/>
          </a:p>
          <a:p>
            <a:endParaRPr lang="en-GB" dirty="0"/>
          </a:p>
        </p:txBody>
      </p:sp>
    </p:spTree>
    <p:extLst>
      <p:ext uri="{BB962C8B-B14F-4D97-AF65-F5344CB8AC3E}">
        <p14:creationId xmlns:p14="http://schemas.microsoft.com/office/powerpoint/2010/main" val="119541229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Two complex needs projects</a:t>
            </a:r>
            <a:endParaRPr lang="en-GB" dirty="0"/>
          </a:p>
        </p:txBody>
      </p:sp>
      <p:sp>
        <p:nvSpPr>
          <p:cNvPr id="3" name="Content Placeholder 2"/>
          <p:cNvSpPr>
            <a:spLocks noGrp="1"/>
          </p:cNvSpPr>
          <p:nvPr>
            <p:ph idx="1"/>
          </p:nvPr>
        </p:nvSpPr>
        <p:spPr/>
        <p:txBody>
          <a:bodyPr/>
          <a:lstStyle/>
          <a:p>
            <a:r>
              <a:rPr lang="en-GB" sz="2800" dirty="0" smtClean="0"/>
              <a:t>Connect: a model for improving the response to people affected by domestic abuse who have complex needs.</a:t>
            </a:r>
          </a:p>
          <a:p>
            <a:r>
              <a:rPr lang="en-GB" sz="2800" dirty="0" smtClean="0"/>
              <a:t>Tackling rough sleeping partnership: to deliver better coordinated services to people with complex needs.</a:t>
            </a:r>
          </a:p>
          <a:p>
            <a:endParaRPr lang="en-GB" dirty="0"/>
          </a:p>
        </p:txBody>
      </p:sp>
    </p:spTree>
    <p:extLst>
      <p:ext uri="{BB962C8B-B14F-4D97-AF65-F5344CB8AC3E}">
        <p14:creationId xmlns:p14="http://schemas.microsoft.com/office/powerpoint/2010/main" val="2514117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Funding	</a:t>
            </a:r>
            <a:endParaRPr lang="en-GB" dirty="0"/>
          </a:p>
        </p:txBody>
      </p:sp>
      <p:sp>
        <p:nvSpPr>
          <p:cNvPr id="3" name="Content Placeholder 2"/>
          <p:cNvSpPr>
            <a:spLocks noGrp="1"/>
          </p:cNvSpPr>
          <p:nvPr>
            <p:ph idx="1"/>
          </p:nvPr>
        </p:nvSpPr>
        <p:spPr/>
        <p:txBody>
          <a:bodyPr/>
          <a:lstStyle/>
          <a:p>
            <a:pPr algn="l"/>
            <a:r>
              <a:rPr lang="en-GB" sz="2400" dirty="0" smtClean="0"/>
              <a:t>   Funding for Pathways Norwich comes from a variety of sources:</a:t>
            </a:r>
          </a:p>
          <a:p>
            <a:pPr marL="457200" indent="-457200" algn="l">
              <a:buFont typeface="Arial" panose="020B0604020202020204" pitchFamily="34" charset="0"/>
              <a:buChar char="•"/>
            </a:pPr>
            <a:r>
              <a:rPr lang="en-GB" sz="2400" dirty="0" smtClean="0"/>
              <a:t>Norfolk County Council adult social care/public health</a:t>
            </a:r>
          </a:p>
          <a:p>
            <a:pPr marL="457200" indent="-457200" algn="l">
              <a:buFont typeface="Arial" panose="020B0604020202020204" pitchFamily="34" charset="0"/>
              <a:buChar char="•"/>
            </a:pPr>
            <a:r>
              <a:rPr lang="en-GB" sz="2400" dirty="0" smtClean="0"/>
              <a:t>Norwich NHS CCG</a:t>
            </a:r>
          </a:p>
          <a:p>
            <a:pPr marL="457200" indent="-457200" algn="l">
              <a:buFont typeface="Arial" panose="020B0604020202020204" pitchFamily="34" charset="0"/>
              <a:buChar char="•"/>
            </a:pPr>
            <a:r>
              <a:rPr lang="en-GB" sz="2400" dirty="0" smtClean="0"/>
              <a:t>Norwich City Council</a:t>
            </a:r>
          </a:p>
          <a:p>
            <a:pPr marL="457200" indent="-457200" algn="l">
              <a:buFont typeface="Arial" panose="020B0604020202020204" pitchFamily="34" charset="0"/>
              <a:buChar char="•"/>
            </a:pPr>
            <a:r>
              <a:rPr lang="en-GB" sz="2400" dirty="0" smtClean="0"/>
              <a:t>Broadland District Council</a:t>
            </a:r>
          </a:p>
          <a:p>
            <a:pPr marL="457200" indent="-457200" algn="l">
              <a:buFont typeface="Arial" panose="020B0604020202020204" pitchFamily="34" charset="0"/>
              <a:buChar char="•"/>
            </a:pPr>
            <a:r>
              <a:rPr lang="en-GB" sz="2400" dirty="0" smtClean="0"/>
              <a:t>Rough sleeping initiative funding (RSI) central government funding</a:t>
            </a:r>
          </a:p>
          <a:p>
            <a:pPr algn="l"/>
            <a:endParaRPr lang="en-GB" dirty="0" smtClean="0"/>
          </a:p>
          <a:p>
            <a:pPr algn="l"/>
            <a:endParaRPr lang="en-GB" dirty="0"/>
          </a:p>
        </p:txBody>
      </p:sp>
    </p:spTree>
    <p:extLst>
      <p:ext uri="{BB962C8B-B14F-4D97-AF65-F5344CB8AC3E}">
        <p14:creationId xmlns:p14="http://schemas.microsoft.com/office/powerpoint/2010/main" val="191636914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NCC presentation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NCC presentation template</Template>
  <TotalTime>384</TotalTime>
  <Words>834</Words>
  <Application>Microsoft Office PowerPoint</Application>
  <PresentationFormat>On-screen Show (4:3)</PresentationFormat>
  <Paragraphs>68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NCC presentation template</vt:lpstr>
      <vt:lpstr>Making Every Adult Matter :Year one evaluation</vt:lpstr>
      <vt:lpstr>Background</vt:lpstr>
      <vt:lpstr>Background</vt:lpstr>
      <vt:lpstr>Background: The seven elements to MEAM</vt:lpstr>
      <vt:lpstr>Background: The MEAM approach</vt:lpstr>
      <vt:lpstr>Background: The local MEAM project</vt:lpstr>
      <vt:lpstr>Background: The local MEAM project</vt:lpstr>
      <vt:lpstr>Background: Two complex needs projects</vt:lpstr>
      <vt:lpstr>Background: Funding </vt:lpstr>
      <vt:lpstr>What does the money fund?</vt:lpstr>
      <vt:lpstr>What does the money fund?</vt:lpstr>
      <vt:lpstr>Key findings of year one evaluation</vt:lpstr>
      <vt:lpstr>Key findings of year one evaluation</vt:lpstr>
      <vt:lpstr>Key findings of year one evaluation</vt:lpstr>
      <vt:lpstr>Key findings of year one evaluation</vt:lpstr>
      <vt:lpstr>Recommendations</vt:lpstr>
      <vt:lpstr>Overall numbers </vt:lpstr>
      <vt:lpstr>Overall numbers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Every Adult Matter :Year one evaluation</dc:title>
  <dc:creator>Chris Hancock</dc:creator>
  <cp:lastModifiedBy>Chris Hancock</cp:lastModifiedBy>
  <cp:revision>14</cp:revision>
  <dcterms:created xsi:type="dcterms:W3CDTF">2019-04-02T09:21:28Z</dcterms:created>
  <dcterms:modified xsi:type="dcterms:W3CDTF">2019-04-03T14:45:38Z</dcterms:modified>
</cp:coreProperties>
</file>