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72" r:id="rId4"/>
    <p:sldId id="267" r:id="rId5"/>
    <p:sldId id="268" r:id="rId6"/>
    <p:sldId id="273" r:id="rId7"/>
    <p:sldId id="258" r:id="rId8"/>
    <p:sldId id="259" r:id="rId9"/>
    <p:sldId id="260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969"/>
    <a:srgbClr val="CC0000"/>
    <a:srgbClr val="7F37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MAP-HOST\Users\DerekRix\Charts%20for%20Housing%20Stats%202016%20-%202018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000" b="1" dirty="0" smtClean="0"/>
              <a:t>How</a:t>
            </a:r>
            <a:r>
              <a:rPr lang="en-GB" sz="2000" b="1" baseline="0" dirty="0" smtClean="0"/>
              <a:t> Did Young People Hear about MAP</a:t>
            </a:r>
            <a:endParaRPr lang="en-GB" sz="20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4024169083727522E-2"/>
          <c:y val="0.12357798831072465"/>
          <c:w val="0.42719069123447095"/>
          <c:h val="0.81482673730058797"/>
        </c:manualLayout>
      </c:layout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rgbClr val="92D05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722-48B3-A751-2FB476238A8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722-48B3-A751-2FB476238A8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722-48B3-A751-2FB476238A8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722-48B3-A751-2FB476238A8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722-48B3-A751-2FB476238A86}"/>
              </c:ext>
            </c:extLst>
          </c:dPt>
          <c:dPt>
            <c:idx val="5"/>
            <c:bubble3D val="0"/>
            <c:spPr>
              <a:solidFill>
                <a:schemeClr val="tx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2722-48B3-A751-2FB476238A86}"/>
              </c:ext>
            </c:extLst>
          </c:dPt>
          <c:dPt>
            <c:idx val="6"/>
            <c:bubble3D val="0"/>
            <c:spPr>
              <a:solidFill>
                <a:srgbClr val="7F376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2722-48B3-A751-2FB476238A8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2722-48B3-A751-2FB476238A8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2722-48B3-A751-2FB476238A86}"/>
              </c:ext>
            </c:extLst>
          </c:dPt>
          <c:dPt>
            <c:idx val="9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2722-48B3-A751-2FB476238A86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2722-48B3-A751-2FB476238A86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2722-48B3-A751-2FB476238A86}"/>
              </c:ext>
            </c:extLst>
          </c:dPt>
          <c:dPt>
            <c:idx val="12"/>
            <c:bubble3D val="0"/>
            <c:spPr>
              <a:solidFill>
                <a:srgbClr val="FF6969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2722-48B3-A751-2FB476238A86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2722-48B3-A751-2FB476238A86}"/>
              </c:ext>
            </c:extLst>
          </c:dPt>
          <c:dPt>
            <c:idx val="14"/>
            <c:bubble3D val="0"/>
            <c:spPr>
              <a:solidFill>
                <a:srgbClr val="C0000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2722-48B3-A751-2FB476238A86}"/>
              </c:ext>
            </c:extLst>
          </c:dPt>
          <c:dPt>
            <c:idx val="15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2722-48B3-A751-2FB476238A86}"/>
              </c:ext>
            </c:extLst>
          </c:dPt>
          <c:dLbls>
            <c:dLbl>
              <c:idx val="0"/>
              <c:layout>
                <c:manualLayout>
                  <c:x val="9.1808570143007018E-3"/>
                  <c:y val="7.606958465999349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722-48B3-A751-2FB476238A86}"/>
                </c:ext>
              </c:extLst>
            </c:dLbl>
            <c:dLbl>
              <c:idx val="1"/>
              <c:layout>
                <c:manualLayout>
                  <c:x val="1.2573323298163196E-2"/>
                  <c:y val="5.4729779025802132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722-48B3-A751-2FB476238A86}"/>
                </c:ext>
              </c:extLst>
            </c:dLbl>
            <c:dLbl>
              <c:idx val="2"/>
              <c:layout>
                <c:manualLayout>
                  <c:x val="7.9881991693830107E-3"/>
                  <c:y val="-4.8601662592703772E-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722-48B3-A751-2FB476238A86}"/>
                </c:ext>
              </c:extLst>
            </c:dLbl>
            <c:dLbl>
              <c:idx val="3"/>
              <c:layout>
                <c:manualLayout>
                  <c:x val="6.7630824219616446E-3"/>
                  <c:y val="-8.302381797062254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722-48B3-A751-2FB476238A86}"/>
                </c:ext>
              </c:extLst>
            </c:dLbl>
            <c:dLbl>
              <c:idx val="4"/>
              <c:layout>
                <c:manualLayout>
                  <c:x val="1.1283824049973667E-2"/>
                  <c:y val="1.073265057093958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722-48B3-A751-2FB476238A86}"/>
                </c:ext>
              </c:extLst>
            </c:dLbl>
            <c:dLbl>
              <c:idx val="5"/>
              <c:layout>
                <c:manualLayout>
                  <c:x val="-2.6088782057302664E-3"/>
                  <c:y val="5.6792286555996706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722-48B3-A751-2FB476238A86}"/>
                </c:ext>
              </c:extLst>
            </c:dLbl>
            <c:dLbl>
              <c:idx val="6"/>
              <c:layout>
                <c:manualLayout>
                  <c:x val="-1.81419473064026E-3"/>
                  <c:y val="6.7184651231081869E-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722-48B3-A751-2FB476238A86}"/>
                </c:ext>
              </c:extLst>
            </c:dLbl>
            <c:dLbl>
              <c:idx val="7"/>
              <c:layout>
                <c:manualLayout>
                  <c:x val="-2.5393859826789173E-3"/>
                  <c:y val="-5.4044751772299171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722-48B3-A751-2FB476238A86}"/>
                </c:ext>
              </c:extLst>
            </c:dLbl>
            <c:dLbl>
              <c:idx val="8"/>
              <c:layout>
                <c:manualLayout>
                  <c:x val="1.3535411008054772E-3"/>
                  <c:y val="-2.335218921900766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722-48B3-A751-2FB476238A86}"/>
                </c:ext>
              </c:extLst>
            </c:dLbl>
            <c:dLbl>
              <c:idx val="9"/>
              <c:layout>
                <c:manualLayout>
                  <c:x val="-4.4415652646334902E-3"/>
                  <c:y val="-3.540978274611274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722-48B3-A751-2FB476238A86}"/>
                </c:ext>
              </c:extLst>
            </c:dLbl>
            <c:dLbl>
              <c:idx val="10"/>
              <c:layout>
                <c:manualLayout>
                  <c:x val="1.2012227127447472E-3"/>
                  <c:y val="-1.285734892225163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722-48B3-A751-2FB476238A86}"/>
                </c:ext>
              </c:extLst>
            </c:dLbl>
            <c:dLbl>
              <c:idx val="11"/>
              <c:layout>
                <c:manualLayout>
                  <c:x val="-5.8669344615340591E-3"/>
                  <c:y val="-1.891102201425116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722-48B3-A751-2FB476238A86}"/>
                </c:ext>
              </c:extLst>
            </c:dLbl>
            <c:dLbl>
              <c:idx val="12"/>
              <c:layout>
                <c:manualLayout>
                  <c:x val="-5.2640845601614325E-3"/>
                  <c:y val="4.122972973725584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2722-48B3-A751-2FB476238A86}"/>
                </c:ext>
              </c:extLst>
            </c:dLbl>
            <c:dLbl>
              <c:idx val="13"/>
              <c:layout>
                <c:manualLayout>
                  <c:x val="-1.4968079808217038E-3"/>
                  <c:y val="-5.943400412167346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2722-48B3-A751-2FB476238A86}"/>
                </c:ext>
              </c:extLst>
            </c:dLbl>
            <c:dLbl>
              <c:idx val="14"/>
              <c:layout>
                <c:manualLayout>
                  <c:x val="7.6967016791326052E-4"/>
                  <c:y val="-7.8902515795076233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2722-48B3-A751-2FB476238A86}"/>
                </c:ext>
              </c:extLst>
            </c:dLbl>
            <c:dLbl>
              <c:idx val="15"/>
              <c:layout>
                <c:manualLayout>
                  <c:x val="8.5993219544522274E-3"/>
                  <c:y val="3.8283555614466664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2722-48B3-A751-2FB476238A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'Drop In Survey 2018'!$B$22:$B$37</c:f>
              <c:strCache>
                <c:ptCount val="16"/>
                <c:pt idx="0">
                  <c:v>CAB</c:v>
                </c:pt>
                <c:pt idx="1">
                  <c:v>College</c:v>
                </c:pt>
                <c:pt idx="2">
                  <c:v>Council</c:v>
                </c:pt>
                <c:pt idx="3">
                  <c:v>Friend</c:v>
                </c:pt>
                <c:pt idx="4">
                  <c:v>GP</c:v>
                </c:pt>
                <c:pt idx="5">
                  <c:v>Health Worker</c:v>
                </c:pt>
                <c:pt idx="6">
                  <c:v>Hostel Worker</c:v>
                </c:pt>
                <c:pt idx="7">
                  <c:v>Job Centre</c:v>
                </c:pt>
                <c:pt idx="8">
                  <c:v>Mental Health Worker</c:v>
                </c:pt>
                <c:pt idx="9">
                  <c:v>Online</c:v>
                </c:pt>
                <c:pt idx="10">
                  <c:v>Probation / YOT</c:v>
                </c:pt>
                <c:pt idx="11">
                  <c:v>Relative</c:v>
                </c:pt>
                <c:pt idx="12">
                  <c:v>School</c:v>
                </c:pt>
                <c:pt idx="13">
                  <c:v>Social Worker</c:v>
                </c:pt>
                <c:pt idx="14">
                  <c:v>Training Provider</c:v>
                </c:pt>
                <c:pt idx="15">
                  <c:v>Other</c:v>
                </c:pt>
              </c:strCache>
            </c:strRef>
          </c:cat>
          <c:val>
            <c:numRef>
              <c:f>'Drop In Survey 2018'!$C$22:$C$37</c:f>
              <c:numCache>
                <c:formatCode>General</c:formatCode>
                <c:ptCount val="16"/>
                <c:pt idx="0">
                  <c:v>24</c:v>
                </c:pt>
                <c:pt idx="1">
                  <c:v>28</c:v>
                </c:pt>
                <c:pt idx="2">
                  <c:v>12</c:v>
                </c:pt>
                <c:pt idx="3">
                  <c:v>107</c:v>
                </c:pt>
                <c:pt idx="4">
                  <c:v>28</c:v>
                </c:pt>
                <c:pt idx="5">
                  <c:v>3</c:v>
                </c:pt>
                <c:pt idx="6">
                  <c:v>19</c:v>
                </c:pt>
                <c:pt idx="7">
                  <c:v>5</c:v>
                </c:pt>
                <c:pt idx="8">
                  <c:v>19</c:v>
                </c:pt>
                <c:pt idx="9">
                  <c:v>7</c:v>
                </c:pt>
                <c:pt idx="10">
                  <c:v>3</c:v>
                </c:pt>
                <c:pt idx="11">
                  <c:v>14</c:v>
                </c:pt>
                <c:pt idx="12">
                  <c:v>18</c:v>
                </c:pt>
                <c:pt idx="13">
                  <c:v>12</c:v>
                </c:pt>
                <c:pt idx="14">
                  <c:v>1</c:v>
                </c:pt>
                <c:pt idx="15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2722-48B3-A751-2FB476238A8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0361840360401853"/>
          <c:y val="0.1273621605425416"/>
          <c:w val="0.29336988715105339"/>
          <c:h val="0.818411156327860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 dirty="0" smtClean="0"/>
              <a:t>Number</a:t>
            </a:r>
            <a:r>
              <a:rPr lang="en-GB" b="1" baseline="0" dirty="0" smtClean="0"/>
              <a:t> of Care Leavers Accessing Housing Advice 2016 – 2018</a:t>
            </a:r>
            <a:endParaRPr lang="en-GB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'Care Leaver'!$C$21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'Care Leaver'!$B$22:$B$27</c:f>
              <c:strCache>
                <c:ptCount val="6"/>
                <c:pt idx="0">
                  <c:v>Applying as Homeless</c:v>
                </c:pt>
                <c:pt idx="1">
                  <c:v>Housing Options</c:v>
                </c:pt>
                <c:pt idx="2">
                  <c:v>Obtaining Hostel Place</c:v>
                </c:pt>
                <c:pt idx="3">
                  <c:v>Section 20 Application</c:v>
                </c:pt>
                <c:pt idx="4">
                  <c:v>Seeking / Obtaining Accommodation</c:v>
                </c:pt>
                <c:pt idx="5">
                  <c:v>Waiting Lists</c:v>
                </c:pt>
              </c:strCache>
            </c:strRef>
          </c:cat>
          <c:val>
            <c:numRef>
              <c:f>'Care Leaver'!$C$22:$C$27</c:f>
              <c:numCache>
                <c:formatCode>General</c:formatCode>
                <c:ptCount val="6"/>
                <c:pt idx="0">
                  <c:v>11</c:v>
                </c:pt>
                <c:pt idx="1">
                  <c:v>7</c:v>
                </c:pt>
                <c:pt idx="2">
                  <c:v>8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49-46B4-B9C1-E3AE649AA802}"/>
            </c:ext>
          </c:extLst>
        </c:ser>
        <c:ser>
          <c:idx val="1"/>
          <c:order val="1"/>
          <c:tx>
            <c:strRef>
              <c:f>'Care Leaver'!$D$21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'Care Leaver'!$B$22:$B$27</c:f>
              <c:strCache>
                <c:ptCount val="6"/>
                <c:pt idx="0">
                  <c:v>Applying as Homeless</c:v>
                </c:pt>
                <c:pt idx="1">
                  <c:v>Housing Options</c:v>
                </c:pt>
                <c:pt idx="2">
                  <c:v>Obtaining Hostel Place</c:v>
                </c:pt>
                <c:pt idx="3">
                  <c:v>Section 20 Application</c:v>
                </c:pt>
                <c:pt idx="4">
                  <c:v>Seeking / Obtaining Accommodation</c:v>
                </c:pt>
                <c:pt idx="5">
                  <c:v>Waiting Lists</c:v>
                </c:pt>
              </c:strCache>
            </c:strRef>
          </c:cat>
          <c:val>
            <c:numRef>
              <c:f>'Care Leaver'!$D$22:$D$27</c:f>
              <c:numCache>
                <c:formatCode>General</c:formatCode>
                <c:ptCount val="6"/>
                <c:pt idx="0">
                  <c:v>11</c:v>
                </c:pt>
                <c:pt idx="1">
                  <c:v>12</c:v>
                </c:pt>
                <c:pt idx="2">
                  <c:v>9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49-46B4-B9C1-E3AE649AA802}"/>
            </c:ext>
          </c:extLst>
        </c:ser>
        <c:ser>
          <c:idx val="2"/>
          <c:order val="2"/>
          <c:tx>
            <c:strRef>
              <c:f>'Care Leaver'!$E$21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'Care Leaver'!$B$22:$B$27</c:f>
              <c:strCache>
                <c:ptCount val="6"/>
                <c:pt idx="0">
                  <c:v>Applying as Homeless</c:v>
                </c:pt>
                <c:pt idx="1">
                  <c:v>Housing Options</c:v>
                </c:pt>
                <c:pt idx="2">
                  <c:v>Obtaining Hostel Place</c:v>
                </c:pt>
                <c:pt idx="3">
                  <c:v>Section 20 Application</c:v>
                </c:pt>
                <c:pt idx="4">
                  <c:v>Seeking / Obtaining Accommodation</c:v>
                </c:pt>
                <c:pt idx="5">
                  <c:v>Waiting Lists</c:v>
                </c:pt>
              </c:strCache>
            </c:strRef>
          </c:cat>
          <c:val>
            <c:numRef>
              <c:f>'Care Leaver'!$E$22:$E$27</c:f>
              <c:numCache>
                <c:formatCode>General</c:formatCode>
                <c:ptCount val="6"/>
                <c:pt idx="0">
                  <c:v>16</c:v>
                </c:pt>
                <c:pt idx="1">
                  <c:v>16</c:v>
                </c:pt>
                <c:pt idx="2">
                  <c:v>12</c:v>
                </c:pt>
                <c:pt idx="3">
                  <c:v>0</c:v>
                </c:pt>
                <c:pt idx="4">
                  <c:v>1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49-46B4-B9C1-E3AE649AA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7546144"/>
        <c:axId val="567547128"/>
      </c:barChart>
      <c:catAx>
        <c:axId val="5675461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200" b="1" dirty="0" smtClean="0"/>
                  <a:t>Advice</a:t>
                </a:r>
                <a:r>
                  <a:rPr lang="en-GB" sz="1200" b="1" baseline="0" dirty="0" smtClean="0"/>
                  <a:t> Category</a:t>
                </a:r>
                <a:endParaRPr lang="en-GB" sz="1200" b="1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7547128"/>
        <c:crosses val="autoZero"/>
        <c:auto val="1"/>
        <c:lblAlgn val="ctr"/>
        <c:lblOffset val="100"/>
        <c:noMultiLvlLbl val="0"/>
      </c:catAx>
      <c:valAx>
        <c:axId val="567547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200" b="1" dirty="0" smtClean="0"/>
                  <a:t>Number of Young People</a:t>
                </a:r>
                <a:endParaRPr lang="en-GB" sz="1200" b="1" dirty="0"/>
              </a:p>
            </c:rich>
          </c:tx>
          <c:layout>
            <c:manualLayout>
              <c:xMode val="edge"/>
              <c:yMode val="edge"/>
              <c:x val="2.4135509292028544E-3"/>
              <c:y val="0.286693387834575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7546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 dirty="0" smtClean="0"/>
              <a:t>Number of Care Leavers Accessing Housing Advice</a:t>
            </a:r>
            <a:r>
              <a:rPr lang="en-GB" b="1" baseline="0" dirty="0" smtClean="0"/>
              <a:t> 2016 - 2018</a:t>
            </a:r>
            <a:endParaRPr lang="en-GB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'Care Leaver'!$C$4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'Care Leaver'!$B$5:$B$17</c:f>
              <c:strCache>
                <c:ptCount val="13"/>
                <c:pt idx="0">
                  <c:v>Accommodation Ending Other</c:v>
                </c:pt>
                <c:pt idx="1">
                  <c:v>Accommodation / Housing</c:v>
                </c:pt>
                <c:pt idx="2">
                  <c:v>Alleged Anti-social Behaviour</c:v>
                </c:pt>
                <c:pt idx="3">
                  <c:v>Ending Occupancy</c:v>
                </c:pt>
                <c:pt idx="4">
                  <c:v>Finding Private Rented Accom.</c:v>
                </c:pt>
                <c:pt idx="5">
                  <c:v>Housing Other</c:v>
                </c:pt>
                <c:pt idx="6">
                  <c:v>Maintenance / Repairs</c:v>
                </c:pt>
                <c:pt idx="7">
                  <c:v>Notice Seeking Possession</c:v>
                </c:pt>
                <c:pt idx="8">
                  <c:v>Notice to Quit</c:v>
                </c:pt>
                <c:pt idx="9">
                  <c:v>Relocation / Exchange</c:v>
                </c:pt>
                <c:pt idx="10">
                  <c:v>Occupancy Other</c:v>
                </c:pt>
                <c:pt idx="11">
                  <c:v>Rent Arrears</c:v>
                </c:pt>
                <c:pt idx="12">
                  <c:v>Rent Arrears and HB Complications</c:v>
                </c:pt>
              </c:strCache>
            </c:strRef>
          </c:cat>
          <c:val>
            <c:numRef>
              <c:f>'Care Leaver'!$C$5:$C$17</c:f>
              <c:numCache>
                <c:formatCode>General</c:formatCode>
                <c:ptCount val="13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14</c:v>
                </c:pt>
                <c:pt idx="6">
                  <c:v>3</c:v>
                </c:pt>
                <c:pt idx="7">
                  <c:v>2</c:v>
                </c:pt>
                <c:pt idx="8">
                  <c:v>3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B4-4F1E-B85F-97E8A70A3934}"/>
            </c:ext>
          </c:extLst>
        </c:ser>
        <c:ser>
          <c:idx val="1"/>
          <c:order val="1"/>
          <c:tx>
            <c:strRef>
              <c:f>'Care Leaver'!$D$4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'Care Leaver'!$B$5:$B$17</c:f>
              <c:strCache>
                <c:ptCount val="13"/>
                <c:pt idx="0">
                  <c:v>Accommodation Ending Other</c:v>
                </c:pt>
                <c:pt idx="1">
                  <c:v>Accommodation / Housing</c:v>
                </c:pt>
                <c:pt idx="2">
                  <c:v>Alleged Anti-social Behaviour</c:v>
                </c:pt>
                <c:pt idx="3">
                  <c:v>Ending Occupancy</c:v>
                </c:pt>
                <c:pt idx="4">
                  <c:v>Finding Private Rented Accom.</c:v>
                </c:pt>
                <c:pt idx="5">
                  <c:v>Housing Other</c:v>
                </c:pt>
                <c:pt idx="6">
                  <c:v>Maintenance / Repairs</c:v>
                </c:pt>
                <c:pt idx="7">
                  <c:v>Notice Seeking Possession</c:v>
                </c:pt>
                <c:pt idx="8">
                  <c:v>Notice to Quit</c:v>
                </c:pt>
                <c:pt idx="9">
                  <c:v>Relocation / Exchange</c:v>
                </c:pt>
                <c:pt idx="10">
                  <c:v>Occupancy Other</c:v>
                </c:pt>
                <c:pt idx="11">
                  <c:v>Rent Arrears</c:v>
                </c:pt>
                <c:pt idx="12">
                  <c:v>Rent Arrears and HB Complications</c:v>
                </c:pt>
              </c:strCache>
            </c:strRef>
          </c:cat>
          <c:val>
            <c:numRef>
              <c:f>'Care Leaver'!$D$5:$D$17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11</c:v>
                </c:pt>
                <c:pt idx="6">
                  <c:v>4</c:v>
                </c:pt>
                <c:pt idx="7">
                  <c:v>2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2</c:v>
                </c:pt>
                <c:pt idx="1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B4-4F1E-B85F-97E8A70A3934}"/>
            </c:ext>
          </c:extLst>
        </c:ser>
        <c:ser>
          <c:idx val="2"/>
          <c:order val="2"/>
          <c:tx>
            <c:strRef>
              <c:f>'Care Leaver'!$E$4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'Care Leaver'!$B$5:$B$17</c:f>
              <c:strCache>
                <c:ptCount val="13"/>
                <c:pt idx="0">
                  <c:v>Accommodation Ending Other</c:v>
                </c:pt>
                <c:pt idx="1">
                  <c:v>Accommodation / Housing</c:v>
                </c:pt>
                <c:pt idx="2">
                  <c:v>Alleged Anti-social Behaviour</c:v>
                </c:pt>
                <c:pt idx="3">
                  <c:v>Ending Occupancy</c:v>
                </c:pt>
                <c:pt idx="4">
                  <c:v>Finding Private Rented Accom.</c:v>
                </c:pt>
                <c:pt idx="5">
                  <c:v>Housing Other</c:v>
                </c:pt>
                <c:pt idx="6">
                  <c:v>Maintenance / Repairs</c:v>
                </c:pt>
                <c:pt idx="7">
                  <c:v>Notice Seeking Possession</c:v>
                </c:pt>
                <c:pt idx="8">
                  <c:v>Notice to Quit</c:v>
                </c:pt>
                <c:pt idx="9">
                  <c:v>Relocation / Exchange</c:v>
                </c:pt>
                <c:pt idx="10">
                  <c:v>Occupancy Other</c:v>
                </c:pt>
                <c:pt idx="11">
                  <c:v>Rent Arrears</c:v>
                </c:pt>
                <c:pt idx="12">
                  <c:v>Rent Arrears and HB Complications</c:v>
                </c:pt>
              </c:strCache>
            </c:strRef>
          </c:cat>
          <c:val>
            <c:numRef>
              <c:f>'Care Leaver'!$E$5:$E$17</c:f>
              <c:numCache>
                <c:formatCode>General</c:formatCode>
                <c:ptCount val="13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9</c:v>
                </c:pt>
                <c:pt idx="6">
                  <c:v>4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3</c:v>
                </c:pt>
                <c:pt idx="1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B4-4F1E-B85F-97E8A70A39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7482272"/>
        <c:axId val="567483912"/>
      </c:barChart>
      <c:catAx>
        <c:axId val="5674822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200" b="1" dirty="0" smtClean="0"/>
                  <a:t>Advice Category</a:t>
                </a:r>
                <a:endParaRPr lang="en-GB" sz="1200" b="1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7483912"/>
        <c:crosses val="autoZero"/>
        <c:auto val="1"/>
        <c:lblAlgn val="ctr"/>
        <c:lblOffset val="100"/>
        <c:noMultiLvlLbl val="0"/>
      </c:catAx>
      <c:valAx>
        <c:axId val="567483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200" b="1" dirty="0" smtClean="0"/>
                  <a:t>Number</a:t>
                </a:r>
                <a:r>
                  <a:rPr lang="en-GB" sz="1200" b="1" baseline="0" dirty="0" smtClean="0"/>
                  <a:t> of Young People</a:t>
                </a:r>
                <a:endParaRPr lang="en-GB" sz="1200" b="1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7482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/>
              <a:t>Employment</a:t>
            </a:r>
            <a:r>
              <a:rPr lang="en-GB" b="1" baseline="0"/>
              <a:t> Status of Young People in Private Rented Accommodation 2016 - 2018</a:t>
            </a:r>
            <a:endParaRPr lang="en-GB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'Employment Status'!$C$4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'Employment Status'!$B$5:$B$14</c:f>
              <c:strCache>
                <c:ptCount val="10"/>
                <c:pt idx="0">
                  <c:v>Not Completed</c:v>
                </c:pt>
                <c:pt idx="1">
                  <c:v>Employed Full-Time</c:v>
                </c:pt>
                <c:pt idx="2">
                  <c:v>Employed Part-Time</c:v>
                </c:pt>
                <c:pt idx="3">
                  <c:v>Full Time Homemaker / Carer</c:v>
                </c:pt>
                <c:pt idx="4">
                  <c:v>Job Seekers Allowance</c:v>
                </c:pt>
                <c:pt idx="5">
                  <c:v>Long-Term Sick</c:v>
                </c:pt>
                <c:pt idx="6">
                  <c:v>Self-Employed</c:v>
                </c:pt>
                <c:pt idx="7">
                  <c:v>Student</c:v>
                </c:pt>
                <c:pt idx="8">
                  <c:v>Training Scheme</c:v>
                </c:pt>
                <c:pt idx="9">
                  <c:v>Unemployed</c:v>
                </c:pt>
              </c:strCache>
            </c:strRef>
          </c:cat>
          <c:val>
            <c:numRef>
              <c:f>'Employment Status'!$C$5:$C$14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  <c:pt idx="4">
                  <c:v>2</c:v>
                </c:pt>
                <c:pt idx="5">
                  <c:v>5</c:v>
                </c:pt>
                <c:pt idx="6">
                  <c:v>1</c:v>
                </c:pt>
                <c:pt idx="7">
                  <c:v>3</c:v>
                </c:pt>
                <c:pt idx="8">
                  <c:v>1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7A-4430-B3DA-B137CA296062}"/>
            </c:ext>
          </c:extLst>
        </c:ser>
        <c:ser>
          <c:idx val="1"/>
          <c:order val="1"/>
          <c:tx>
            <c:strRef>
              <c:f>'Employment Status'!$D$4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'Employment Status'!$B$5:$B$14</c:f>
              <c:strCache>
                <c:ptCount val="10"/>
                <c:pt idx="0">
                  <c:v>Not Completed</c:v>
                </c:pt>
                <c:pt idx="1">
                  <c:v>Employed Full-Time</c:v>
                </c:pt>
                <c:pt idx="2">
                  <c:v>Employed Part-Time</c:v>
                </c:pt>
                <c:pt idx="3">
                  <c:v>Full Time Homemaker / Carer</c:v>
                </c:pt>
                <c:pt idx="4">
                  <c:v>Job Seekers Allowance</c:v>
                </c:pt>
                <c:pt idx="5">
                  <c:v>Long-Term Sick</c:v>
                </c:pt>
                <c:pt idx="6">
                  <c:v>Self-Employed</c:v>
                </c:pt>
                <c:pt idx="7">
                  <c:v>Student</c:v>
                </c:pt>
                <c:pt idx="8">
                  <c:v>Training Scheme</c:v>
                </c:pt>
                <c:pt idx="9">
                  <c:v>Unemployed</c:v>
                </c:pt>
              </c:strCache>
            </c:strRef>
          </c:cat>
          <c:val>
            <c:numRef>
              <c:f>'Employment Status'!$D$5:$D$14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0</c:v>
                </c:pt>
                <c:pt idx="4">
                  <c:v>2</c:v>
                </c:pt>
                <c:pt idx="5">
                  <c:v>4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7A-4430-B3DA-B137CA296062}"/>
            </c:ext>
          </c:extLst>
        </c:ser>
        <c:ser>
          <c:idx val="2"/>
          <c:order val="2"/>
          <c:tx>
            <c:strRef>
              <c:f>'Employment Status'!$E$4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'Employment Status'!$B$5:$B$14</c:f>
              <c:strCache>
                <c:ptCount val="10"/>
                <c:pt idx="0">
                  <c:v>Not Completed</c:v>
                </c:pt>
                <c:pt idx="1">
                  <c:v>Employed Full-Time</c:v>
                </c:pt>
                <c:pt idx="2">
                  <c:v>Employed Part-Time</c:v>
                </c:pt>
                <c:pt idx="3">
                  <c:v>Full Time Homemaker / Carer</c:v>
                </c:pt>
                <c:pt idx="4">
                  <c:v>Job Seekers Allowance</c:v>
                </c:pt>
                <c:pt idx="5">
                  <c:v>Long-Term Sick</c:v>
                </c:pt>
                <c:pt idx="6">
                  <c:v>Self-Employed</c:v>
                </c:pt>
                <c:pt idx="7">
                  <c:v>Student</c:v>
                </c:pt>
                <c:pt idx="8">
                  <c:v>Training Scheme</c:v>
                </c:pt>
                <c:pt idx="9">
                  <c:v>Unemployed</c:v>
                </c:pt>
              </c:strCache>
            </c:strRef>
          </c:cat>
          <c:val>
            <c:numRef>
              <c:f>'Employment Status'!$E$5:$E$14</c:f>
              <c:numCache>
                <c:formatCode>General</c:formatCode>
                <c:ptCount val="10"/>
                <c:pt idx="0">
                  <c:v>0</c:v>
                </c:pt>
                <c:pt idx="1">
                  <c:v>2</c:v>
                </c:pt>
                <c:pt idx="2">
                  <c:v>6</c:v>
                </c:pt>
                <c:pt idx="3">
                  <c:v>1</c:v>
                </c:pt>
                <c:pt idx="4">
                  <c:v>1</c:v>
                </c:pt>
                <c:pt idx="5">
                  <c:v>4</c:v>
                </c:pt>
                <c:pt idx="6">
                  <c:v>1</c:v>
                </c:pt>
                <c:pt idx="7">
                  <c:v>5</c:v>
                </c:pt>
                <c:pt idx="8">
                  <c:v>0</c:v>
                </c:pt>
                <c:pt idx="9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17A-4430-B3DA-B137CA2960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77864776"/>
        <c:axId val="577868712"/>
      </c:barChart>
      <c:catAx>
        <c:axId val="5778647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200"/>
                  <a:t>Employment</a:t>
                </a:r>
                <a:r>
                  <a:rPr lang="en-GB" sz="1200" baseline="0"/>
                  <a:t> Category</a:t>
                </a:r>
                <a:endParaRPr lang="en-GB" sz="12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7868712"/>
        <c:crosses val="autoZero"/>
        <c:auto val="1"/>
        <c:lblAlgn val="ctr"/>
        <c:lblOffset val="100"/>
        <c:noMultiLvlLbl val="0"/>
      </c:catAx>
      <c:valAx>
        <c:axId val="577868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200"/>
                  <a:t>Number</a:t>
                </a:r>
                <a:r>
                  <a:rPr lang="en-GB" sz="1200" baseline="0"/>
                  <a:t> of Young People</a:t>
                </a:r>
                <a:endParaRPr lang="en-GB" sz="12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7864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/>
              <a:t>Young</a:t>
            </a:r>
            <a:r>
              <a:rPr lang="en-GB" b="1" baseline="0"/>
              <a:t> People 16 and 17 Years Old Accessing Housing Advice 2016 - 2018</a:t>
            </a:r>
            <a:endParaRPr lang="en-GB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'Age Group 16 and 17'!$C$5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'Age Group 16 and 17'!$B$6:$B$12</c:f>
              <c:strCache>
                <c:ptCount val="7"/>
                <c:pt idx="0">
                  <c:v>Accommodation Ending Other</c:v>
                </c:pt>
                <c:pt idx="1">
                  <c:v>Applying as Homeless</c:v>
                </c:pt>
                <c:pt idx="2">
                  <c:v>Finding Private Rented Accom.</c:v>
                </c:pt>
                <c:pt idx="3">
                  <c:v>Housing Options</c:v>
                </c:pt>
                <c:pt idx="4">
                  <c:v>Housing Other</c:v>
                </c:pt>
                <c:pt idx="5">
                  <c:v>Obtaining Hostel Place</c:v>
                </c:pt>
                <c:pt idx="6">
                  <c:v>Section 20 Application</c:v>
                </c:pt>
              </c:strCache>
            </c:strRef>
          </c:cat>
          <c:val>
            <c:numRef>
              <c:f>'Age Group 16 and 17'!$C$6:$C$12</c:f>
              <c:numCache>
                <c:formatCode>General</c:formatCode>
                <c:ptCount val="7"/>
                <c:pt idx="0">
                  <c:v>0</c:v>
                </c:pt>
                <c:pt idx="1">
                  <c:v>7</c:v>
                </c:pt>
                <c:pt idx="2">
                  <c:v>0</c:v>
                </c:pt>
                <c:pt idx="3">
                  <c:v>10</c:v>
                </c:pt>
                <c:pt idx="4">
                  <c:v>5</c:v>
                </c:pt>
                <c:pt idx="5">
                  <c:v>3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74-47F6-B659-52E3768D2E2E}"/>
            </c:ext>
          </c:extLst>
        </c:ser>
        <c:ser>
          <c:idx val="1"/>
          <c:order val="1"/>
          <c:tx>
            <c:strRef>
              <c:f>'Age Group 16 and 17'!$D$5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'Age Group 16 and 17'!$B$6:$B$12</c:f>
              <c:strCache>
                <c:ptCount val="7"/>
                <c:pt idx="0">
                  <c:v>Accommodation Ending Other</c:v>
                </c:pt>
                <c:pt idx="1">
                  <c:v>Applying as Homeless</c:v>
                </c:pt>
                <c:pt idx="2">
                  <c:v>Finding Private Rented Accom.</c:v>
                </c:pt>
                <c:pt idx="3">
                  <c:v>Housing Options</c:v>
                </c:pt>
                <c:pt idx="4">
                  <c:v>Housing Other</c:v>
                </c:pt>
                <c:pt idx="5">
                  <c:v>Obtaining Hostel Place</c:v>
                </c:pt>
                <c:pt idx="6">
                  <c:v>Section 20 Application</c:v>
                </c:pt>
              </c:strCache>
            </c:strRef>
          </c:cat>
          <c:val>
            <c:numRef>
              <c:f>'Age Group 16 and 17'!$D$6:$D$12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16</c:v>
                </c:pt>
                <c:pt idx="4">
                  <c:v>2</c:v>
                </c:pt>
                <c:pt idx="5">
                  <c:v>7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74-47F6-B659-52E3768D2E2E}"/>
            </c:ext>
          </c:extLst>
        </c:ser>
        <c:ser>
          <c:idx val="2"/>
          <c:order val="2"/>
          <c:tx>
            <c:strRef>
              <c:f>'Age Group 16 and 17'!$E$5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'Age Group 16 and 17'!$B$6:$B$12</c:f>
              <c:strCache>
                <c:ptCount val="7"/>
                <c:pt idx="0">
                  <c:v>Accommodation Ending Other</c:v>
                </c:pt>
                <c:pt idx="1">
                  <c:v>Applying as Homeless</c:v>
                </c:pt>
                <c:pt idx="2">
                  <c:v>Finding Private Rented Accom.</c:v>
                </c:pt>
                <c:pt idx="3">
                  <c:v>Housing Options</c:v>
                </c:pt>
                <c:pt idx="4">
                  <c:v>Housing Other</c:v>
                </c:pt>
                <c:pt idx="5">
                  <c:v>Obtaining Hostel Place</c:v>
                </c:pt>
                <c:pt idx="6">
                  <c:v>Section 20 Application</c:v>
                </c:pt>
              </c:strCache>
            </c:strRef>
          </c:cat>
          <c:val>
            <c:numRef>
              <c:f>'Age Group 16 and 17'!$E$6:$E$12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15</c:v>
                </c:pt>
                <c:pt idx="4">
                  <c:v>2</c:v>
                </c:pt>
                <c:pt idx="5">
                  <c:v>14</c:v>
                </c:pt>
                <c:pt idx="6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74-47F6-B659-52E3768D2E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9047176"/>
        <c:axId val="399048816"/>
      </c:barChart>
      <c:catAx>
        <c:axId val="3990471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200"/>
                  <a:t>Housing</a:t>
                </a:r>
                <a:r>
                  <a:rPr lang="en-GB" sz="1200" baseline="0"/>
                  <a:t> Advice Category</a:t>
                </a:r>
                <a:endParaRPr lang="en-GB" sz="120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9048816"/>
        <c:crosses val="autoZero"/>
        <c:auto val="1"/>
        <c:lblAlgn val="ctr"/>
        <c:lblOffset val="100"/>
        <c:noMultiLvlLbl val="0"/>
      </c:catAx>
      <c:valAx>
        <c:axId val="399048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200"/>
                  <a:t>Number of Young People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9047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GB" b="1"/>
              <a:t>Number of Young People Accessing Housing Advice 2016 </a:t>
            </a:r>
          </a:p>
        </c:rich>
      </c:tx>
      <c:layout>
        <c:manualLayout>
          <c:xMode val="edge"/>
          <c:yMode val="edge"/>
          <c:x val="0.1236473409420485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1730841054092967E-2"/>
          <c:y val="8.6379310344827598E-2"/>
          <c:w val="0.59392868825646061"/>
          <c:h val="0.86955938697318003"/>
        </c:manualLayout>
      </c:layout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8D5-4C5C-B89D-B8AF2FE2A38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8D5-4C5C-B89D-B8AF2FE2A38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8D5-4C5C-B89D-B8AF2FE2A38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8D5-4C5C-B89D-B8AF2FE2A38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8D5-4C5C-B89D-B8AF2FE2A38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8D5-4C5C-B89D-B8AF2FE2A38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38D5-4C5C-B89D-B8AF2FE2A38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38D5-4C5C-B89D-B8AF2FE2A389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38D5-4C5C-B89D-B8AF2FE2A389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38D5-4C5C-B89D-B8AF2FE2A389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38D5-4C5C-B89D-B8AF2FE2A389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38D5-4C5C-B89D-B8AF2FE2A389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38D5-4C5C-B89D-B8AF2FE2A389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38D5-4C5C-B89D-B8AF2FE2A389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38D5-4C5C-B89D-B8AF2FE2A389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38D5-4C5C-B89D-B8AF2FE2A389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38D5-4C5C-B89D-B8AF2FE2A389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38D5-4C5C-B89D-B8AF2FE2A389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38D5-4C5C-B89D-B8AF2FE2A389}"/>
              </c:ext>
            </c:extLst>
          </c:dPt>
          <c:dLbls>
            <c:dLbl>
              <c:idx val="0"/>
              <c:layout>
                <c:manualLayout>
                  <c:x val="1.2045157750766925E-3"/>
                  <c:y val="1.80091712673846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8D5-4C5C-B89D-B8AF2FE2A389}"/>
                </c:ext>
              </c:extLst>
            </c:dLbl>
            <c:dLbl>
              <c:idx val="1"/>
              <c:layout>
                <c:manualLayout>
                  <c:x val="0"/>
                  <c:y val="5.91923854345793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1.5047432122996402E-2"/>
                      <c:h val="2.969348659003831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8D5-4C5C-B89D-B8AF2FE2A389}"/>
                </c:ext>
              </c:extLst>
            </c:dLbl>
            <c:dLbl>
              <c:idx val="2"/>
              <c:layout>
                <c:manualLayout>
                  <c:x val="3.7503702616171995E-3"/>
                  <c:y val="1.6381572993031043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8D5-4C5C-B89D-B8AF2FE2A389}"/>
                </c:ext>
              </c:extLst>
            </c:dLbl>
            <c:dLbl>
              <c:idx val="3"/>
              <c:layout>
                <c:manualLayout>
                  <c:x val="5.0875878002982697E-3"/>
                  <c:y val="1.162397803722810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8D5-4C5C-B89D-B8AF2FE2A389}"/>
                </c:ext>
              </c:extLst>
            </c:dLbl>
            <c:dLbl>
              <c:idx val="4"/>
              <c:layout>
                <c:manualLayout>
                  <c:x val="7.275003284059561E-3"/>
                  <c:y val="-4.922768274655322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8D5-4C5C-B89D-B8AF2FE2A389}"/>
                </c:ext>
              </c:extLst>
            </c:dLbl>
            <c:dLbl>
              <c:idx val="5"/>
              <c:layout>
                <c:manualLayout>
                  <c:x val="6.7252903495012093E-3"/>
                  <c:y val="-8.3454007904184384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8D5-4C5C-B89D-B8AF2FE2A389}"/>
                </c:ext>
              </c:extLst>
            </c:dLbl>
            <c:dLbl>
              <c:idx val="6"/>
              <c:layout>
                <c:manualLayout>
                  <c:x val="-1.6648095631814422E-2"/>
                  <c:y val="-1.0106495308776058E-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8D5-4C5C-B89D-B8AF2FE2A389}"/>
                </c:ext>
              </c:extLst>
            </c:dLbl>
            <c:dLbl>
              <c:idx val="7"/>
              <c:layout>
                <c:manualLayout>
                  <c:x val="6.108093210625414E-3"/>
                  <c:y val="7.06670286903792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8D5-4C5C-B89D-B8AF2FE2A389}"/>
                </c:ext>
              </c:extLst>
            </c:dLbl>
            <c:dLbl>
              <c:idx val="8"/>
              <c:layout>
                <c:manualLayout>
                  <c:x val="9.0615316853793672E-3"/>
                  <c:y val="6.2133828099073824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8D5-4C5C-B89D-B8AF2FE2A389}"/>
                </c:ext>
              </c:extLst>
            </c:dLbl>
            <c:dLbl>
              <c:idx val="9"/>
              <c:layout>
                <c:manualLayout>
                  <c:x val="1.118846895855388E-2"/>
                  <c:y val="1.530847437173801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8D5-4C5C-B89D-B8AF2FE2A389}"/>
                </c:ext>
              </c:extLst>
            </c:dLbl>
            <c:dLbl>
              <c:idx val="10"/>
              <c:layout>
                <c:manualLayout>
                  <c:x val="5.1946352633300621E-3"/>
                  <c:y val="6.0483603342685616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8D5-4C5C-B89D-B8AF2FE2A389}"/>
                </c:ext>
              </c:extLst>
            </c:dLbl>
            <c:dLbl>
              <c:idx val="11"/>
              <c:layout>
                <c:manualLayout>
                  <c:x val="-2.2530451603264999E-3"/>
                  <c:y val="-1.461293631399523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8D5-4C5C-B89D-B8AF2FE2A389}"/>
                </c:ext>
              </c:extLst>
            </c:dLbl>
            <c:dLbl>
              <c:idx val="12"/>
              <c:layout>
                <c:manualLayout>
                  <c:x val="-1.4449346922900584E-2"/>
                  <c:y val="7.061272513349624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38D5-4C5C-B89D-B8AF2FE2A389}"/>
                </c:ext>
              </c:extLst>
            </c:dLbl>
            <c:dLbl>
              <c:idx val="13"/>
              <c:layout>
                <c:manualLayout>
                  <c:x val="-5.719466617212593E-3"/>
                  <c:y val="-1.365040576824448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38D5-4C5C-B89D-B8AF2FE2A389}"/>
                </c:ext>
              </c:extLst>
            </c:dLbl>
            <c:dLbl>
              <c:idx val="14"/>
              <c:layout>
                <c:manualLayout>
                  <c:x val="8.7018563307653275E-3"/>
                  <c:y val="-1.034165987872205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38D5-4C5C-B89D-B8AF2FE2A389}"/>
                </c:ext>
              </c:extLst>
            </c:dLbl>
            <c:dLbl>
              <c:idx val="15"/>
              <c:layout>
                <c:manualLayout>
                  <c:x val="8.2002065737857358E-3"/>
                  <c:y val="-5.58165143150209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38D5-4C5C-B89D-B8AF2FE2A389}"/>
                </c:ext>
              </c:extLst>
            </c:dLbl>
            <c:dLbl>
              <c:idx val="16"/>
              <c:layout>
                <c:manualLayout>
                  <c:x val="-4.664549414149532E-3"/>
                  <c:y val="9.68926298005852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38D5-4C5C-B89D-B8AF2FE2A389}"/>
                </c:ext>
              </c:extLst>
            </c:dLbl>
            <c:dLbl>
              <c:idx val="17"/>
              <c:layout>
                <c:manualLayout>
                  <c:x val="-8.1774370941610714E-4"/>
                  <c:y val="3.4959423175551334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38D5-4C5C-B89D-B8AF2FE2A389}"/>
                </c:ext>
              </c:extLst>
            </c:dLbl>
            <c:dLbl>
              <c:idx val="18"/>
              <c:layout>
                <c:manualLayout>
                  <c:x val="2.26643897187042E-3"/>
                  <c:y val="-6.223790991643286E-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38D5-4C5C-B89D-B8AF2FE2A3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'All Ages'!$B$5:$B$23</c:f>
              <c:strCache>
                <c:ptCount val="19"/>
                <c:pt idx="0">
                  <c:v>Accommodation Ending Other</c:v>
                </c:pt>
                <c:pt idx="1">
                  <c:v>Accommodation / Housing</c:v>
                </c:pt>
                <c:pt idx="2">
                  <c:v>Alleged Anti-social Behaviour</c:v>
                </c:pt>
                <c:pt idx="3">
                  <c:v>Applying as Homeless</c:v>
                </c:pt>
                <c:pt idx="4">
                  <c:v>Finding Private rented Accom.</c:v>
                </c:pt>
                <c:pt idx="5">
                  <c:v>Housing Options</c:v>
                </c:pt>
                <c:pt idx="6">
                  <c:v>Housing Other</c:v>
                </c:pt>
                <c:pt idx="7">
                  <c:v>Maintenance / Repairs</c:v>
                </c:pt>
                <c:pt idx="8">
                  <c:v>Mediation</c:v>
                </c:pt>
                <c:pt idx="9">
                  <c:v>Notice Seeking Possession</c:v>
                </c:pt>
                <c:pt idx="10">
                  <c:v>Notice to Quit</c:v>
                </c:pt>
                <c:pt idx="11">
                  <c:v>Obtaining Hostel Place</c:v>
                </c:pt>
                <c:pt idx="12">
                  <c:v>Occupancy Other</c:v>
                </c:pt>
                <c:pt idx="13">
                  <c:v>Relocation / Exchange</c:v>
                </c:pt>
                <c:pt idx="14">
                  <c:v>Rent Arrears</c:v>
                </c:pt>
                <c:pt idx="15">
                  <c:v>Rent Arrears and HB Complications</c:v>
                </c:pt>
                <c:pt idx="16">
                  <c:v>Section 20 Application</c:v>
                </c:pt>
                <c:pt idx="17">
                  <c:v>Seeking / Obtaining Accommodation</c:v>
                </c:pt>
                <c:pt idx="18">
                  <c:v>Waiting Lists</c:v>
                </c:pt>
              </c:strCache>
            </c:strRef>
          </c:cat>
          <c:val>
            <c:numRef>
              <c:f>'All Ages'!$C$5:$C$23</c:f>
              <c:numCache>
                <c:formatCode>General</c:formatCode>
                <c:ptCount val="19"/>
                <c:pt idx="0">
                  <c:v>2</c:v>
                </c:pt>
                <c:pt idx="1">
                  <c:v>9</c:v>
                </c:pt>
                <c:pt idx="2">
                  <c:v>1</c:v>
                </c:pt>
                <c:pt idx="3">
                  <c:v>62</c:v>
                </c:pt>
                <c:pt idx="4">
                  <c:v>9</c:v>
                </c:pt>
                <c:pt idx="5">
                  <c:v>110</c:v>
                </c:pt>
                <c:pt idx="6">
                  <c:v>57</c:v>
                </c:pt>
                <c:pt idx="7">
                  <c:v>5</c:v>
                </c:pt>
                <c:pt idx="8">
                  <c:v>8</c:v>
                </c:pt>
                <c:pt idx="9">
                  <c:v>5</c:v>
                </c:pt>
                <c:pt idx="10">
                  <c:v>7</c:v>
                </c:pt>
                <c:pt idx="11">
                  <c:v>64</c:v>
                </c:pt>
                <c:pt idx="12">
                  <c:v>1</c:v>
                </c:pt>
                <c:pt idx="13">
                  <c:v>1</c:v>
                </c:pt>
                <c:pt idx="14">
                  <c:v>4</c:v>
                </c:pt>
                <c:pt idx="15">
                  <c:v>7</c:v>
                </c:pt>
                <c:pt idx="16">
                  <c:v>16</c:v>
                </c:pt>
                <c:pt idx="17">
                  <c:v>1</c:v>
                </c:pt>
                <c:pt idx="18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38D5-4C5C-B89D-B8AF2FE2A38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200912324624787"/>
          <c:y val="2.3833227743083837E-4"/>
          <c:w val="0.29601436228714789"/>
          <c:h val="0.988267414849005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/>
              <a:t>Number</a:t>
            </a:r>
            <a:r>
              <a:rPr lang="en-GB" b="1" baseline="0"/>
              <a:t> of People Accessing Housing Advice in 2017 </a:t>
            </a:r>
            <a:endParaRPr lang="en-GB" b="1"/>
          </a:p>
        </c:rich>
      </c:tx>
      <c:layout>
        <c:manualLayout>
          <c:xMode val="edge"/>
          <c:yMode val="edge"/>
          <c:x val="0.13420856943721127"/>
          <c:y val="1.70212765957446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4929346518252374E-2"/>
          <c:y val="7.6075880758807585E-2"/>
          <c:w val="0.58462602622433391"/>
          <c:h val="0.89167351642020354"/>
        </c:manualLayout>
      </c:layout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1BC-49A4-8385-36F4A381581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1BC-49A4-8385-36F4A381581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1BC-49A4-8385-36F4A381581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1BC-49A4-8385-36F4A381581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1BC-49A4-8385-36F4A381581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1BC-49A4-8385-36F4A381581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1BC-49A4-8385-36F4A3815818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01BC-49A4-8385-36F4A3815818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01BC-49A4-8385-36F4A3815818}"/>
              </c:ext>
            </c:extLst>
          </c:dPt>
          <c:dPt>
            <c:idx val="9"/>
            <c:bubble3D val="0"/>
            <c:spPr>
              <a:solidFill>
                <a:srgbClr val="FF000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01BC-49A4-8385-36F4A3815818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01BC-49A4-8385-36F4A3815818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01BC-49A4-8385-36F4A3815818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01BC-49A4-8385-36F4A3815818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01BC-49A4-8385-36F4A3815818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01BC-49A4-8385-36F4A3815818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01BC-49A4-8385-36F4A3815818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01BC-49A4-8385-36F4A3815818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01BC-49A4-8385-36F4A3815818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01BC-49A4-8385-36F4A3815818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01BC-49A4-8385-36F4A3815818}"/>
              </c:ext>
            </c:extLst>
          </c:dPt>
          <c:dLbls>
            <c:dLbl>
              <c:idx val="0"/>
              <c:layout>
                <c:manualLayout>
                  <c:x val="-2.4114853362974249E-3"/>
                  <c:y val="-5.0021406898605755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1BC-49A4-8385-36F4A3815818}"/>
                </c:ext>
              </c:extLst>
            </c:dLbl>
            <c:dLbl>
              <c:idx val="1"/>
              <c:layout>
                <c:manualLayout>
                  <c:x val="1.9369197803877675E-3"/>
                  <c:y val="-2.21038327655851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1BC-49A4-8385-36F4A3815818}"/>
                </c:ext>
              </c:extLst>
            </c:dLbl>
            <c:dLbl>
              <c:idx val="2"/>
              <c:layout>
                <c:manualLayout>
                  <c:x val="1.2875350107396497E-2"/>
                  <c:y val="-1.47279462407624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1BC-49A4-8385-36F4A3815818}"/>
                </c:ext>
              </c:extLst>
            </c:dLbl>
            <c:dLbl>
              <c:idx val="3"/>
              <c:layout>
                <c:manualLayout>
                  <c:x val="2.0476068329563445E-3"/>
                  <c:y val="2.17255821745686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1BC-49A4-8385-36F4A3815818}"/>
                </c:ext>
              </c:extLst>
            </c:dLbl>
            <c:dLbl>
              <c:idx val="4"/>
              <c:layout>
                <c:manualLayout>
                  <c:x val="-2.178192681492306E-3"/>
                  <c:y val="-1.38054019843264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1BC-49A4-8385-36F4A3815818}"/>
                </c:ext>
              </c:extLst>
            </c:dLbl>
            <c:dLbl>
              <c:idx val="5"/>
              <c:layout>
                <c:manualLayout>
                  <c:x val="5.9642495329742225E-3"/>
                  <c:y val="2.26756761787755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1BC-49A4-8385-36F4A3815818}"/>
                </c:ext>
              </c:extLst>
            </c:dLbl>
            <c:dLbl>
              <c:idx val="6"/>
              <c:layout>
                <c:manualLayout>
                  <c:x val="-2.0641891629291651E-3"/>
                  <c:y val="1.08312205655144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1BC-49A4-8385-36F4A3815818}"/>
                </c:ext>
              </c:extLst>
            </c:dLbl>
            <c:dLbl>
              <c:idx val="7"/>
              <c:layout>
                <c:manualLayout>
                  <c:x val="-4.3385593582638297E-3"/>
                  <c:y val="1.66623852869455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1BC-49A4-8385-36F4A3815818}"/>
                </c:ext>
              </c:extLst>
            </c:dLbl>
            <c:dLbl>
              <c:idx val="8"/>
              <c:layout>
                <c:manualLayout>
                  <c:x val="-1.4078605426049285E-2"/>
                  <c:y val="-5.122763909830420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1BC-49A4-8385-36F4A3815818}"/>
                </c:ext>
              </c:extLst>
            </c:dLbl>
            <c:dLbl>
              <c:idx val="9"/>
              <c:layout>
                <c:manualLayout>
                  <c:x val="-2.123263713457326E-3"/>
                  <c:y val="8.03901639954580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1BC-49A4-8385-36F4A3815818}"/>
                </c:ext>
              </c:extLst>
            </c:dLbl>
            <c:dLbl>
              <c:idx val="10"/>
              <c:layout>
                <c:manualLayout>
                  <c:x val="4.9250113661403376E-3"/>
                  <c:y val="1.45440330596973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01BC-49A4-8385-36F4A3815818}"/>
                </c:ext>
              </c:extLst>
            </c:dLbl>
            <c:dLbl>
              <c:idx val="11"/>
              <c:layout>
                <c:manualLayout>
                  <c:x val="1.8433332556036617E-3"/>
                  <c:y val="1.9918765473464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01BC-49A4-8385-36F4A3815818}"/>
                </c:ext>
              </c:extLst>
            </c:dLbl>
            <c:dLbl>
              <c:idx val="12"/>
              <c:layout>
                <c:manualLayout>
                  <c:x val="5.9236228245408123E-3"/>
                  <c:y val="-1.1350198246495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01BC-49A4-8385-36F4A3815818}"/>
                </c:ext>
              </c:extLst>
            </c:dLbl>
            <c:dLbl>
              <c:idx val="13"/>
              <c:layout>
                <c:manualLayout>
                  <c:x val="8.2341632271286918E-3"/>
                  <c:y val="-1.27463003294800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01BC-49A4-8385-36F4A3815818}"/>
                </c:ext>
              </c:extLst>
            </c:dLbl>
            <c:dLbl>
              <c:idx val="14"/>
              <c:layout>
                <c:manualLayout>
                  <c:x val="-8.1765396304731407E-3"/>
                  <c:y val="8.64153682917294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01BC-49A4-8385-36F4A3815818}"/>
                </c:ext>
              </c:extLst>
            </c:dLbl>
            <c:dLbl>
              <c:idx val="15"/>
              <c:layout>
                <c:manualLayout>
                  <c:x val="3.0684565219081081E-3"/>
                  <c:y val="5.9824649578377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01BC-49A4-8385-36F4A3815818}"/>
                </c:ext>
              </c:extLst>
            </c:dLbl>
            <c:dLbl>
              <c:idx val="16"/>
              <c:layout>
                <c:manualLayout>
                  <c:x val="3.5252997126593135E-3"/>
                  <c:y val="-7.28370655795685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01BC-49A4-8385-36F4A3815818}"/>
                </c:ext>
              </c:extLst>
            </c:dLbl>
            <c:dLbl>
              <c:idx val="17"/>
              <c:layout>
                <c:manualLayout>
                  <c:x val="-2.4652742691467612E-3"/>
                  <c:y val="-4.425829750004653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01BC-49A4-8385-36F4A3815818}"/>
                </c:ext>
              </c:extLst>
            </c:dLbl>
            <c:dLbl>
              <c:idx val="18"/>
              <c:layout>
                <c:manualLayout>
                  <c:x val="-3.615466131886525E-3"/>
                  <c:y val="2.19727853167290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01BC-49A4-8385-36F4A3815818}"/>
                </c:ext>
              </c:extLst>
            </c:dLbl>
            <c:dLbl>
              <c:idx val="19"/>
              <c:layout>
                <c:manualLayout>
                  <c:x val="-9.4451915129562403E-4"/>
                  <c:y val="3.97014203011857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01BC-49A4-8385-36F4A38158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'All Ages'!$B$28:$B$47</c:f>
              <c:strCache>
                <c:ptCount val="20"/>
                <c:pt idx="0">
                  <c:v>Accommodation Ending Other</c:v>
                </c:pt>
                <c:pt idx="1">
                  <c:v>Accommodation / Housing</c:v>
                </c:pt>
                <c:pt idx="2">
                  <c:v>Alleged Anti-social Behaviour</c:v>
                </c:pt>
                <c:pt idx="3">
                  <c:v>Applying as Homeless</c:v>
                </c:pt>
                <c:pt idx="4">
                  <c:v>Deposits</c:v>
                </c:pt>
                <c:pt idx="5">
                  <c:v>Ending Occupancy</c:v>
                </c:pt>
                <c:pt idx="6">
                  <c:v>Finding Private Rented Accom.</c:v>
                </c:pt>
                <c:pt idx="7">
                  <c:v>Housing Options</c:v>
                </c:pt>
                <c:pt idx="8">
                  <c:v>Housing Other</c:v>
                </c:pt>
                <c:pt idx="9">
                  <c:v>Maintenance / Repairs</c:v>
                </c:pt>
                <c:pt idx="10">
                  <c:v>Mediation</c:v>
                </c:pt>
                <c:pt idx="11">
                  <c:v>Notice Seeking Possession</c:v>
                </c:pt>
                <c:pt idx="12">
                  <c:v>Notice to Quit</c:v>
                </c:pt>
                <c:pt idx="13">
                  <c:v>Obtaining Hostel Place</c:v>
                </c:pt>
                <c:pt idx="14">
                  <c:v>Relocation / Exchange</c:v>
                </c:pt>
                <c:pt idx="15">
                  <c:v>Rent Arrears</c:v>
                </c:pt>
                <c:pt idx="16">
                  <c:v>Rent Arrears and HB Complications</c:v>
                </c:pt>
                <c:pt idx="17">
                  <c:v>Section 20 Application</c:v>
                </c:pt>
                <c:pt idx="18">
                  <c:v>Seeking / Obtaining Accommodation</c:v>
                </c:pt>
                <c:pt idx="19">
                  <c:v>Waiting Lists</c:v>
                </c:pt>
              </c:strCache>
            </c:strRef>
          </c:cat>
          <c:val>
            <c:numRef>
              <c:f>'All Ages'!$C$28:$C$47</c:f>
              <c:numCache>
                <c:formatCode>General</c:formatCode>
                <c:ptCount val="20"/>
                <c:pt idx="0">
                  <c:v>1</c:v>
                </c:pt>
                <c:pt idx="1">
                  <c:v>3</c:v>
                </c:pt>
                <c:pt idx="2">
                  <c:v>1</c:v>
                </c:pt>
                <c:pt idx="3">
                  <c:v>54</c:v>
                </c:pt>
                <c:pt idx="4">
                  <c:v>1</c:v>
                </c:pt>
                <c:pt idx="5">
                  <c:v>3</c:v>
                </c:pt>
                <c:pt idx="6">
                  <c:v>11</c:v>
                </c:pt>
                <c:pt idx="7">
                  <c:v>135</c:v>
                </c:pt>
                <c:pt idx="8">
                  <c:v>51</c:v>
                </c:pt>
                <c:pt idx="9">
                  <c:v>4</c:v>
                </c:pt>
                <c:pt idx="10">
                  <c:v>34</c:v>
                </c:pt>
                <c:pt idx="11">
                  <c:v>6</c:v>
                </c:pt>
                <c:pt idx="12">
                  <c:v>1</c:v>
                </c:pt>
                <c:pt idx="13">
                  <c:v>75</c:v>
                </c:pt>
                <c:pt idx="14">
                  <c:v>1</c:v>
                </c:pt>
                <c:pt idx="15">
                  <c:v>6</c:v>
                </c:pt>
                <c:pt idx="16">
                  <c:v>4</c:v>
                </c:pt>
                <c:pt idx="17">
                  <c:v>19</c:v>
                </c:pt>
                <c:pt idx="18">
                  <c:v>1</c:v>
                </c:pt>
                <c:pt idx="19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01BC-49A4-8385-36F4A381581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964131564344235"/>
          <c:y val="8.1172780231738738E-4"/>
          <c:w val="0.28927562342945745"/>
          <c:h val="0.999188272197682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/>
              <a:t>Number</a:t>
            </a:r>
            <a:r>
              <a:rPr lang="en-GB" b="1" baseline="0"/>
              <a:t> of Young People Accessing Housing Advice 2018</a:t>
            </a:r>
            <a:endParaRPr lang="en-GB" b="1"/>
          </a:p>
        </c:rich>
      </c:tx>
      <c:layout>
        <c:manualLayout>
          <c:xMode val="edge"/>
          <c:yMode val="edge"/>
          <c:x val="0.1067879802426271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2779258891851114E-2"/>
          <c:y val="8.3145200192957083E-2"/>
          <c:w val="0.5738640543947755"/>
          <c:h val="0.84377117115063949"/>
        </c:manualLayout>
      </c:layout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924-4334-BA61-8345C8A8349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924-4334-BA61-8345C8A8349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924-4334-BA61-8345C8A8349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924-4334-BA61-8345C8A8349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924-4334-BA61-8345C8A8349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924-4334-BA61-8345C8A8349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924-4334-BA61-8345C8A8349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7924-4334-BA61-8345C8A8349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7924-4334-BA61-8345C8A8349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7924-4334-BA61-8345C8A83492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7924-4334-BA61-8345C8A83492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7924-4334-BA61-8345C8A83492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7924-4334-BA61-8345C8A83492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7924-4334-BA61-8345C8A83492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7924-4334-BA61-8345C8A83492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7924-4334-BA61-8345C8A83492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7924-4334-BA61-8345C8A83492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7924-4334-BA61-8345C8A83492}"/>
              </c:ext>
            </c:extLst>
          </c:dPt>
          <c:dLbls>
            <c:dLbl>
              <c:idx val="0"/>
              <c:layout>
                <c:manualLayout>
                  <c:x val="-1.3197759728852791E-3"/>
                  <c:y val="4.522184365159854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924-4334-BA61-8345C8A83492}"/>
                </c:ext>
              </c:extLst>
            </c:dLbl>
            <c:dLbl>
              <c:idx val="1"/>
              <c:layout>
                <c:manualLayout>
                  <c:x val="-2.215471097608862E-4"/>
                  <c:y val="2.424877787526921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924-4334-BA61-8345C8A83492}"/>
                </c:ext>
              </c:extLst>
            </c:dLbl>
            <c:dLbl>
              <c:idx val="2"/>
              <c:layout>
                <c:manualLayout>
                  <c:x val="1.0571124475582285E-2"/>
                  <c:y val="4.0255098358725422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924-4334-BA61-8345C8A83492}"/>
                </c:ext>
              </c:extLst>
            </c:dLbl>
            <c:dLbl>
              <c:idx val="3"/>
              <c:layout>
                <c:manualLayout>
                  <c:x val="9.9017298034596076E-3"/>
                  <c:y val="1.455412863551245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7924-4334-BA61-8345C8A83492}"/>
                </c:ext>
              </c:extLst>
            </c:dLbl>
            <c:dLbl>
              <c:idx val="4"/>
              <c:layout>
                <c:manualLayout>
                  <c:x val="4.0089280178560354E-3"/>
                  <c:y val="-9.901280429671291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7924-4334-BA61-8345C8A83492}"/>
                </c:ext>
              </c:extLst>
            </c:dLbl>
            <c:dLbl>
              <c:idx val="5"/>
              <c:layout>
                <c:manualLayout>
                  <c:x val="-3.7305474610949221E-3"/>
                  <c:y val="4.5337314022433157E-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7924-4334-BA61-8345C8A83492}"/>
                </c:ext>
              </c:extLst>
            </c:dLbl>
            <c:dLbl>
              <c:idx val="6"/>
              <c:layout>
                <c:manualLayout>
                  <c:x val="-1.1875297083927502E-2"/>
                  <c:y val="-4.587516285500492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7924-4334-BA61-8345C8A83492}"/>
                </c:ext>
              </c:extLst>
            </c:dLbl>
            <c:dLbl>
              <c:idx val="7"/>
              <c:layout>
                <c:manualLayout>
                  <c:x val="-5.2481038295409928E-3"/>
                  <c:y val="-1.060808064693794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7924-4334-BA61-8345C8A83492}"/>
                </c:ext>
              </c:extLst>
            </c:dLbl>
            <c:dLbl>
              <c:idx val="8"/>
              <c:layout>
                <c:manualLayout>
                  <c:x val="1.0210800421600844E-2"/>
                  <c:y val="2.680386369938200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7924-4334-BA61-8345C8A83492}"/>
                </c:ext>
              </c:extLst>
            </c:dLbl>
            <c:dLbl>
              <c:idx val="9"/>
              <c:layout>
                <c:manualLayout>
                  <c:x val="7.0529274391882115E-3"/>
                  <c:y val="2.556802686205461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7924-4334-BA61-8345C8A83492}"/>
                </c:ext>
              </c:extLst>
            </c:dLbl>
            <c:dLbl>
              <c:idx val="10"/>
              <c:layout>
                <c:manualLayout>
                  <c:x val="4.897699795399591E-3"/>
                  <c:y val="-2.7608054058365712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7924-4334-BA61-8345C8A83492}"/>
                </c:ext>
              </c:extLst>
            </c:dLbl>
            <c:dLbl>
              <c:idx val="11"/>
              <c:layout>
                <c:manualLayout>
                  <c:x val="1.179216525099717E-2"/>
                  <c:y val="-4.216765234302297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7924-4334-BA61-8345C8A83492}"/>
                </c:ext>
              </c:extLst>
            </c:dLbl>
            <c:dLbl>
              <c:idx val="12"/>
              <c:layout>
                <c:manualLayout>
                  <c:x val="-1.354020708041415E-2"/>
                  <c:y val="-9.4547443508779926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7924-4334-BA61-8345C8A83492}"/>
                </c:ext>
              </c:extLst>
            </c:dLbl>
            <c:dLbl>
              <c:idx val="13"/>
              <c:layout>
                <c:manualLayout>
                  <c:x val="3.33746667493335E-3"/>
                  <c:y val="2.939480611233291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7924-4334-BA61-8345C8A83492}"/>
                </c:ext>
              </c:extLst>
            </c:dLbl>
            <c:dLbl>
              <c:idx val="14"/>
              <c:layout>
                <c:manualLayout>
                  <c:x val="-7.2646061958790585E-3"/>
                  <c:y val="-1.097576261722711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7924-4334-BA61-8345C8A83492}"/>
                </c:ext>
              </c:extLst>
            </c:dLbl>
            <c:dLbl>
              <c:idx val="15"/>
              <c:layout>
                <c:manualLayout>
                  <c:x val="5.6271312542625082E-3"/>
                  <c:y val="-1.8054400218786054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7924-4334-BA61-8345C8A83492}"/>
                </c:ext>
              </c:extLst>
            </c:dLbl>
            <c:dLbl>
              <c:idx val="16"/>
              <c:layout>
                <c:manualLayout>
                  <c:x val="7.2367578068489227E-3"/>
                  <c:y val="-4.0440458690854672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1-7924-4334-BA61-8345C8A83492}"/>
                </c:ext>
              </c:extLst>
            </c:dLbl>
            <c:dLbl>
              <c:idx val="17"/>
              <c:layout>
                <c:manualLayout>
                  <c:x val="5.2376671420009506E-3"/>
                  <c:y val="2.991138408711935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3-7924-4334-BA61-8345C8A834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'All Ages'!$B$52:$B$69</c:f>
              <c:strCache>
                <c:ptCount val="18"/>
                <c:pt idx="0">
                  <c:v>Accommodation Ending Other</c:v>
                </c:pt>
                <c:pt idx="1">
                  <c:v>Accommodation / Housing</c:v>
                </c:pt>
                <c:pt idx="2">
                  <c:v>Alleged Anti-social Behaviour</c:v>
                </c:pt>
                <c:pt idx="3">
                  <c:v>Applying as Homeless</c:v>
                </c:pt>
                <c:pt idx="4">
                  <c:v>Finding Private Rented Accom.</c:v>
                </c:pt>
                <c:pt idx="5">
                  <c:v>Housing Options</c:v>
                </c:pt>
                <c:pt idx="6">
                  <c:v>Housing Other</c:v>
                </c:pt>
                <c:pt idx="7">
                  <c:v>Maintenance / Repairs</c:v>
                </c:pt>
                <c:pt idx="8">
                  <c:v>Mediation</c:v>
                </c:pt>
                <c:pt idx="9">
                  <c:v>Notice Seeking Possession</c:v>
                </c:pt>
                <c:pt idx="10">
                  <c:v>Notice to Quit</c:v>
                </c:pt>
                <c:pt idx="11">
                  <c:v>Obtaining Hostel Place</c:v>
                </c:pt>
                <c:pt idx="12">
                  <c:v>Occupancy Other</c:v>
                </c:pt>
                <c:pt idx="13">
                  <c:v>Rent Arrears</c:v>
                </c:pt>
                <c:pt idx="14">
                  <c:v>Rent Arrears and HB Complications</c:v>
                </c:pt>
                <c:pt idx="15">
                  <c:v>Section 20 Application</c:v>
                </c:pt>
                <c:pt idx="16">
                  <c:v>Seeking / Obtaining Accommodation</c:v>
                </c:pt>
                <c:pt idx="17">
                  <c:v>Waiting Lists</c:v>
                </c:pt>
              </c:strCache>
            </c:strRef>
          </c:cat>
          <c:val>
            <c:numRef>
              <c:f>'All Ages'!$C$52:$C$69</c:f>
              <c:numCache>
                <c:formatCode>General</c:formatCode>
                <c:ptCount val="18"/>
                <c:pt idx="0">
                  <c:v>3</c:v>
                </c:pt>
                <c:pt idx="1">
                  <c:v>7</c:v>
                </c:pt>
                <c:pt idx="2">
                  <c:v>1</c:v>
                </c:pt>
                <c:pt idx="3">
                  <c:v>68</c:v>
                </c:pt>
                <c:pt idx="4">
                  <c:v>16</c:v>
                </c:pt>
                <c:pt idx="5">
                  <c:v>130</c:v>
                </c:pt>
                <c:pt idx="6">
                  <c:v>54</c:v>
                </c:pt>
                <c:pt idx="7">
                  <c:v>7</c:v>
                </c:pt>
                <c:pt idx="8">
                  <c:v>42</c:v>
                </c:pt>
                <c:pt idx="9">
                  <c:v>2</c:v>
                </c:pt>
                <c:pt idx="10">
                  <c:v>4</c:v>
                </c:pt>
                <c:pt idx="11">
                  <c:v>82</c:v>
                </c:pt>
                <c:pt idx="12">
                  <c:v>1</c:v>
                </c:pt>
                <c:pt idx="13">
                  <c:v>9</c:v>
                </c:pt>
                <c:pt idx="14">
                  <c:v>1</c:v>
                </c:pt>
                <c:pt idx="15">
                  <c:v>10</c:v>
                </c:pt>
                <c:pt idx="16">
                  <c:v>6</c:v>
                </c:pt>
                <c:pt idx="17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7924-4334-BA61-8345C8A834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5142455618244566"/>
          <c:y val="6.5111615027860703E-3"/>
          <c:w val="0.34019550705768081"/>
          <c:h val="0.981911414474059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0.8115</cdr:x>
      <cdr:y>0.83533</cdr:y>
    </cdr:from>
    <cdr:to>
      <cdr:x>0.89936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445730" y="523701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/>
        </a:p>
      </cdr:txBody>
    </cdr:sp>
  </cdr:relSizeAnchor>
  <cdr:relSizeAnchor xmlns:cdr="http://schemas.openxmlformats.org/drawingml/2006/chartDrawing">
    <cdr:from>
      <cdr:x>0.53594</cdr:x>
      <cdr:y>0</cdr:y>
    </cdr:from>
    <cdr:to>
      <cdr:x>0.6238</cdr:x>
      <cdr:y>0.16467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577840" y="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  <cdr:relSizeAnchor xmlns:cdr="http://schemas.openxmlformats.org/drawingml/2006/chartDrawing">
    <cdr:from>
      <cdr:x>0.79233</cdr:x>
      <cdr:y>0.91916</cdr:y>
    </cdr:from>
    <cdr:to>
      <cdr:x>0.95367</cdr:x>
      <cdr:y>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8246225" y="5104015"/>
          <a:ext cx="1679171" cy="4488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8279-43AD-4C99-8C68-93C0E41EF0E1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12F8-3D9C-42E5-B5A9-3D8ABA4D96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78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8279-43AD-4C99-8C68-93C0E41EF0E1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12F8-3D9C-42E5-B5A9-3D8ABA4D96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078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8279-43AD-4C99-8C68-93C0E41EF0E1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12F8-3D9C-42E5-B5A9-3D8ABA4D96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917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8279-43AD-4C99-8C68-93C0E41EF0E1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12F8-3D9C-42E5-B5A9-3D8ABA4D96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675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8279-43AD-4C99-8C68-93C0E41EF0E1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12F8-3D9C-42E5-B5A9-3D8ABA4D96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42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8279-43AD-4C99-8C68-93C0E41EF0E1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12F8-3D9C-42E5-B5A9-3D8ABA4D96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45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8279-43AD-4C99-8C68-93C0E41EF0E1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12F8-3D9C-42E5-B5A9-3D8ABA4D96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956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8279-43AD-4C99-8C68-93C0E41EF0E1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12F8-3D9C-42E5-B5A9-3D8ABA4D96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116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8279-43AD-4C99-8C68-93C0E41EF0E1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12F8-3D9C-42E5-B5A9-3D8ABA4D96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932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8279-43AD-4C99-8C68-93C0E41EF0E1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12F8-3D9C-42E5-B5A9-3D8ABA4D96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84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48279-43AD-4C99-8C68-93C0E41EF0E1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12F8-3D9C-42E5-B5A9-3D8ABA4D96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53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48279-43AD-4C99-8C68-93C0E41EF0E1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A12F8-3D9C-42E5-B5A9-3D8ABA4D96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768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666" y="781396"/>
            <a:ext cx="3649288" cy="1313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54975" y="2668385"/>
            <a:ext cx="9301941" cy="30469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GB" sz="4800" b="1" dirty="0" smtClean="0"/>
          </a:p>
          <a:p>
            <a:pPr algn="ctr"/>
            <a:r>
              <a:rPr lang="en-GB" sz="4800" b="1" dirty="0" smtClean="0"/>
              <a:t>Housing </a:t>
            </a:r>
            <a:r>
              <a:rPr lang="en-GB" sz="4800" b="1" dirty="0"/>
              <a:t>Advice to 16-25 year olds</a:t>
            </a:r>
          </a:p>
          <a:p>
            <a:pPr algn="ctr"/>
            <a:r>
              <a:rPr lang="en-GB" sz="4800" b="1" dirty="0" smtClean="0"/>
              <a:t>2016-2018</a:t>
            </a:r>
          </a:p>
          <a:p>
            <a:pPr algn="ctr"/>
            <a:endParaRPr lang="en-GB" sz="4800" b="1" dirty="0"/>
          </a:p>
        </p:txBody>
      </p:sp>
    </p:spTree>
    <p:extLst>
      <p:ext uri="{BB962C8B-B14F-4D97-AF65-F5344CB8AC3E}">
        <p14:creationId xmlns:p14="http://schemas.microsoft.com/office/powerpoint/2010/main" val="1380038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1352209"/>
              </p:ext>
            </p:extLst>
          </p:nvPr>
        </p:nvGraphicFramePr>
        <p:xfrm>
          <a:off x="1014152" y="485192"/>
          <a:ext cx="10274531" cy="5794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612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3775908"/>
              </p:ext>
            </p:extLst>
          </p:nvPr>
        </p:nvGraphicFramePr>
        <p:xfrm>
          <a:off x="689956" y="606829"/>
          <a:ext cx="10523913" cy="5552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9157854" y="5580725"/>
            <a:ext cx="2230582" cy="5790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No. of Young People 2016 = 41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No. of Young People 2017 = 43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No. of Young People 2018 = 49</a:t>
            </a:r>
          </a:p>
        </p:txBody>
      </p:sp>
    </p:spTree>
    <p:extLst>
      <p:ext uri="{BB962C8B-B14F-4D97-AF65-F5344CB8AC3E}">
        <p14:creationId xmlns:p14="http://schemas.microsoft.com/office/powerpoint/2010/main" val="362264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8135009"/>
              </p:ext>
            </p:extLst>
          </p:nvPr>
        </p:nvGraphicFramePr>
        <p:xfrm>
          <a:off x="698269" y="523701"/>
          <a:ext cx="10690167" cy="5818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2872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735213487"/>
              </p:ext>
            </p:extLst>
          </p:nvPr>
        </p:nvGraphicFramePr>
        <p:xfrm>
          <a:off x="457200" y="200025"/>
          <a:ext cx="11243388" cy="645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8164899" y="637701"/>
            <a:ext cx="2285048" cy="635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No. of Young People 2016 = 20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No. of Young People 2017 = 18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No. of Young People 2018 = 27</a:t>
            </a:r>
          </a:p>
        </p:txBody>
      </p:sp>
    </p:spTree>
    <p:extLst>
      <p:ext uri="{BB962C8B-B14F-4D97-AF65-F5344CB8AC3E}">
        <p14:creationId xmlns:p14="http://schemas.microsoft.com/office/powerpoint/2010/main" val="1107938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/>
          </p:nvPr>
        </p:nvGraphicFramePr>
        <p:xfrm>
          <a:off x="438539" y="298580"/>
          <a:ext cx="11280710" cy="6242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9046216" y="5790313"/>
            <a:ext cx="2430437" cy="63575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No. of Young People 2016 = 23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No. of Young People 2017 = 27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No. of Young People 2018 = 35</a:t>
            </a:r>
          </a:p>
        </p:txBody>
      </p:sp>
    </p:spTree>
    <p:extLst>
      <p:ext uri="{BB962C8B-B14F-4D97-AF65-F5344CB8AC3E}">
        <p14:creationId xmlns:p14="http://schemas.microsoft.com/office/powerpoint/2010/main" val="3867472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250695732"/>
              </p:ext>
            </p:extLst>
          </p:nvPr>
        </p:nvGraphicFramePr>
        <p:xfrm>
          <a:off x="1243012" y="223520"/>
          <a:ext cx="9705975" cy="6410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681662" y="6358255"/>
            <a:ext cx="2038350" cy="276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No. of Young People = 297</a:t>
            </a:r>
          </a:p>
        </p:txBody>
      </p:sp>
    </p:spTree>
    <p:extLst>
      <p:ext uri="{BB962C8B-B14F-4D97-AF65-F5344CB8AC3E}">
        <p14:creationId xmlns:p14="http://schemas.microsoft.com/office/powerpoint/2010/main" val="2888026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114122508"/>
              </p:ext>
            </p:extLst>
          </p:nvPr>
        </p:nvGraphicFramePr>
        <p:xfrm>
          <a:off x="979715" y="71438"/>
          <a:ext cx="9597798" cy="6715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967287" y="6319838"/>
            <a:ext cx="2066925" cy="3143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No. of Young People = 313</a:t>
            </a:r>
          </a:p>
        </p:txBody>
      </p:sp>
    </p:spTree>
    <p:extLst>
      <p:ext uri="{BB962C8B-B14F-4D97-AF65-F5344CB8AC3E}">
        <p14:creationId xmlns:p14="http://schemas.microsoft.com/office/powerpoint/2010/main" val="4135111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1257300" y="138113"/>
          <a:ext cx="9677400" cy="6581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343525" y="6243638"/>
            <a:ext cx="2019300" cy="2952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 No. of Young People = 354</a:t>
            </a:r>
          </a:p>
        </p:txBody>
      </p:sp>
    </p:spTree>
    <p:extLst>
      <p:ext uri="{BB962C8B-B14F-4D97-AF65-F5344CB8AC3E}">
        <p14:creationId xmlns:p14="http://schemas.microsoft.com/office/powerpoint/2010/main" val="2423238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231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Derek Rix</dc:creator>
  <cp:lastModifiedBy>Robert Lancaster</cp:lastModifiedBy>
  <cp:revision>26</cp:revision>
  <cp:lastPrinted>2019-04-03T13:09:46Z</cp:lastPrinted>
  <dcterms:created xsi:type="dcterms:W3CDTF">2019-03-28T08:55:02Z</dcterms:created>
  <dcterms:modified xsi:type="dcterms:W3CDTF">2019-04-03T13:21:09Z</dcterms:modified>
</cp:coreProperties>
</file>