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62" r:id="rId4"/>
    <p:sldId id="263" r:id="rId5"/>
    <p:sldId id="270" r:id="rId6"/>
    <p:sldId id="266" r:id="rId7"/>
    <p:sldId id="268" r:id="rId8"/>
    <p:sldId id="257" r:id="rId9"/>
    <p:sldId id="258" r:id="rId10"/>
    <p:sldId id="259" r:id="rId11"/>
    <p:sldId id="273" r:id="rId12"/>
    <p:sldId id="274" r:id="rId13"/>
    <p:sldId id="271" r:id="rId14"/>
    <p:sldId id="275" r:id="rId15"/>
    <p:sldId id="269" r:id="rId16"/>
    <p:sldId id="26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77"/>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70008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3275556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282659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70542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853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00438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254919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4086313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633672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37437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5F6706-7A78-409B-B0DE-DDDDBEBB3A68}" type="datetimeFigureOut">
              <a:rPr lang="en-GB" smtClean="0"/>
              <a:t>18/11/2019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F7D674F-0B7C-42AD-83A0-36594AF8C987}" type="slidenum">
              <a:rPr lang="en-GB" smtClean="0"/>
              <a:t>‹#›</a:t>
            </a:fld>
            <a:endParaRPr lang="en-GB" dirty="0"/>
          </a:p>
        </p:txBody>
      </p:sp>
    </p:spTree>
    <p:extLst>
      <p:ext uri="{BB962C8B-B14F-4D97-AF65-F5344CB8AC3E}">
        <p14:creationId xmlns:p14="http://schemas.microsoft.com/office/powerpoint/2010/main" val="1192636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F6706-7A78-409B-B0DE-DDDDBEBB3A68}" type="datetimeFigureOut">
              <a:rPr lang="en-GB" smtClean="0"/>
              <a:t>18/11/2019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7D674F-0B7C-42AD-83A0-36594AF8C987}" type="slidenum">
              <a:rPr lang="en-GB" smtClean="0"/>
              <a:t>‹#›</a:t>
            </a:fld>
            <a:endParaRPr lang="en-GB" dirty="0"/>
          </a:p>
        </p:txBody>
      </p:sp>
    </p:spTree>
    <p:extLst>
      <p:ext uri="{BB962C8B-B14F-4D97-AF65-F5344CB8AC3E}">
        <p14:creationId xmlns:p14="http://schemas.microsoft.com/office/powerpoint/2010/main" val="3515624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PDPathways@nsft.nhs.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Personality Disorder Strategy</a:t>
            </a:r>
          </a:p>
        </p:txBody>
      </p:sp>
      <p:sp>
        <p:nvSpPr>
          <p:cNvPr id="3" name="Subtitle 2"/>
          <p:cNvSpPr>
            <a:spLocks noGrp="1"/>
          </p:cNvSpPr>
          <p:nvPr>
            <p:ph type="subTitle" idx="1"/>
          </p:nvPr>
        </p:nvSpPr>
        <p:spPr/>
        <p:txBody>
          <a:bodyPr>
            <a:normAutofit/>
          </a:bodyPr>
          <a:lstStyle/>
          <a:p>
            <a:r>
              <a:rPr lang="en-GB" dirty="0"/>
              <a:t>Clinical Lead: Lulu Preston</a:t>
            </a:r>
          </a:p>
          <a:p>
            <a:r>
              <a:rPr lang="en-GB" dirty="0"/>
              <a:t>Operational Lead: </a:t>
            </a:r>
            <a:r>
              <a:rPr lang="en-GB" dirty="0" err="1"/>
              <a:t>Oli</a:t>
            </a:r>
            <a:r>
              <a:rPr lang="en-GB" dirty="0"/>
              <a:t> Matthews</a:t>
            </a:r>
          </a:p>
        </p:txBody>
      </p:sp>
    </p:spTree>
    <p:extLst>
      <p:ext uri="{BB962C8B-B14F-4D97-AF65-F5344CB8AC3E}">
        <p14:creationId xmlns:p14="http://schemas.microsoft.com/office/powerpoint/2010/main" val="2593346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Findings and recommendations</a:t>
            </a:r>
          </a:p>
        </p:txBody>
      </p:sp>
      <p:sp>
        <p:nvSpPr>
          <p:cNvPr id="3" name="Content Placeholder 2"/>
          <p:cNvSpPr>
            <a:spLocks noGrp="1"/>
          </p:cNvSpPr>
          <p:nvPr>
            <p:ph idx="1"/>
          </p:nvPr>
        </p:nvSpPr>
        <p:spPr/>
        <p:txBody>
          <a:bodyPr>
            <a:normAutofit/>
          </a:bodyPr>
          <a:lstStyle/>
          <a:p>
            <a:r>
              <a:rPr lang="en-GB" dirty="0"/>
              <a:t>Service provision needs to have</a:t>
            </a:r>
          </a:p>
          <a:p>
            <a:pPr lvl="1"/>
            <a:r>
              <a:rPr lang="en-GB" dirty="0"/>
              <a:t>Clear direction</a:t>
            </a:r>
          </a:p>
          <a:p>
            <a:pPr lvl="1"/>
            <a:r>
              <a:rPr lang="en-GB" dirty="0"/>
              <a:t>Formulation-driven care</a:t>
            </a:r>
          </a:p>
          <a:p>
            <a:pPr lvl="1"/>
            <a:r>
              <a:rPr lang="en-GB" dirty="0"/>
              <a:t>Standardised care approach</a:t>
            </a:r>
          </a:p>
          <a:p>
            <a:pPr lvl="1"/>
            <a:r>
              <a:rPr lang="en-GB" dirty="0"/>
              <a:t>Good communication and information sharing</a:t>
            </a:r>
          </a:p>
          <a:p>
            <a:pPr lvl="1"/>
            <a:r>
              <a:rPr lang="en-GB" dirty="0"/>
              <a:t>Evidence-based treatment</a:t>
            </a:r>
          </a:p>
          <a:p>
            <a:pPr lvl="1"/>
            <a:r>
              <a:rPr lang="en-GB" dirty="0"/>
              <a:t>Healthy team</a:t>
            </a:r>
          </a:p>
          <a:p>
            <a:pPr marL="457200" lvl="1" indent="0">
              <a:buNone/>
            </a:pPr>
            <a:r>
              <a:rPr lang="en-GB" dirty="0"/>
              <a:t>=&gt; More detail in strategy paper</a:t>
            </a:r>
          </a:p>
        </p:txBody>
      </p:sp>
    </p:spTree>
    <p:extLst>
      <p:ext uri="{BB962C8B-B14F-4D97-AF65-F5344CB8AC3E}">
        <p14:creationId xmlns:p14="http://schemas.microsoft.com/office/powerpoint/2010/main" val="1891883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pPr algn="l"/>
            <a:r>
              <a:rPr lang="en-GB" sz="4000" dirty="0"/>
              <a:t>What are we proposing?</a:t>
            </a:r>
          </a:p>
        </p:txBody>
      </p:sp>
      <p:sp>
        <p:nvSpPr>
          <p:cNvPr id="3" name="Content Placeholder 2"/>
          <p:cNvSpPr>
            <a:spLocks noGrp="1"/>
          </p:cNvSpPr>
          <p:nvPr>
            <p:ph idx="1"/>
          </p:nvPr>
        </p:nvSpPr>
        <p:spPr>
          <a:xfrm>
            <a:off x="457200" y="1484784"/>
            <a:ext cx="8229600" cy="5112568"/>
          </a:xfrm>
        </p:spPr>
        <p:txBody>
          <a:bodyPr>
            <a:normAutofit fontScale="77500" lnSpcReduction="20000"/>
          </a:bodyPr>
          <a:lstStyle/>
          <a:p>
            <a:r>
              <a:rPr lang="en-GB" dirty="0"/>
              <a:t>Clinically-led PD leadership team</a:t>
            </a:r>
          </a:p>
          <a:p>
            <a:pPr lvl="1"/>
            <a:r>
              <a:rPr lang="en-GB" dirty="0"/>
              <a:t>supporting a change in culture and clinical practice at a senior level modelling consistency, accountability and leadership. </a:t>
            </a:r>
          </a:p>
          <a:p>
            <a:r>
              <a:rPr lang="en-GB" dirty="0"/>
              <a:t>Specialist PD therapy team embedded within existing clinical teams: in all settings</a:t>
            </a:r>
          </a:p>
          <a:p>
            <a:pPr lvl="1"/>
            <a:r>
              <a:rPr lang="en-GB" dirty="0"/>
              <a:t>Dedicated MDT PD staff to provide therapeutic interventions, case consultations, team formulations and clinical supervision</a:t>
            </a:r>
          </a:p>
          <a:p>
            <a:r>
              <a:rPr lang="en-GB" dirty="0"/>
              <a:t>Needs-based delivery framework  </a:t>
            </a:r>
          </a:p>
          <a:p>
            <a:pPr lvl="1"/>
            <a:r>
              <a:rPr lang="en-GB" dirty="0"/>
              <a:t>Works alongside diagnosis</a:t>
            </a:r>
          </a:p>
          <a:p>
            <a:pPr lvl="1"/>
            <a:r>
              <a:rPr lang="en-GB" dirty="0"/>
              <a:t>Allows current presenting problem to determine focus of care</a:t>
            </a:r>
          </a:p>
          <a:p>
            <a:pPr lvl="1"/>
            <a:r>
              <a:rPr lang="en-GB" dirty="0"/>
              <a:t>Accommodates (swift) changes in acuity</a:t>
            </a:r>
          </a:p>
          <a:p>
            <a:r>
              <a:rPr lang="en-GB" dirty="0"/>
              <a:t>3 tiers of service use intensity: Low, Med, High</a:t>
            </a:r>
          </a:p>
        </p:txBody>
      </p:sp>
    </p:spTree>
    <p:extLst>
      <p:ext uri="{BB962C8B-B14F-4D97-AF65-F5344CB8AC3E}">
        <p14:creationId xmlns:p14="http://schemas.microsoft.com/office/powerpoint/2010/main" val="357567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What are we proposing?</a:t>
            </a:r>
          </a:p>
        </p:txBody>
      </p:sp>
      <p:sp>
        <p:nvSpPr>
          <p:cNvPr id="3" name="Content Placeholder 2"/>
          <p:cNvSpPr>
            <a:spLocks noGrp="1"/>
          </p:cNvSpPr>
          <p:nvPr>
            <p:ph idx="1"/>
          </p:nvPr>
        </p:nvSpPr>
        <p:spPr/>
        <p:txBody>
          <a:bodyPr>
            <a:normAutofit fontScale="85000" lnSpcReduction="10000"/>
          </a:bodyPr>
          <a:lstStyle/>
          <a:p>
            <a:r>
              <a:rPr lang="en-GB" dirty="0"/>
              <a:t>72hr inpatient protocol </a:t>
            </a:r>
          </a:p>
          <a:p>
            <a:pPr lvl="1"/>
            <a:r>
              <a:rPr lang="en-GB" dirty="0"/>
              <a:t>providing purposeful, formulation-driven, recovery-focused care packages focused on self-regulation and discharge. Linked to the screening process to ensure only those with a need access this level of intervention.</a:t>
            </a:r>
          </a:p>
          <a:p>
            <a:r>
              <a:rPr lang="en-GB" dirty="0"/>
              <a:t>Multi-agency planning protocol triggered by all suicide attempts</a:t>
            </a:r>
          </a:p>
          <a:p>
            <a:pPr lvl="0"/>
            <a:r>
              <a:rPr lang="en-GB" dirty="0"/>
              <a:t>Improved access and assessment </a:t>
            </a:r>
          </a:p>
          <a:p>
            <a:pPr lvl="1"/>
            <a:r>
              <a:rPr lang="en-GB" dirty="0"/>
              <a:t>needs-based screening process which works alongside diagnostic criteria to ensure people access the part of the pathway which will deliver the most benefit and preventing unnecessary admissions. </a:t>
            </a:r>
          </a:p>
          <a:p>
            <a:pPr marL="0" indent="0">
              <a:buNone/>
            </a:pPr>
            <a:endParaRPr lang="en-GB" dirty="0"/>
          </a:p>
        </p:txBody>
      </p:sp>
    </p:spTree>
    <p:extLst>
      <p:ext uri="{BB962C8B-B14F-4D97-AF65-F5344CB8AC3E}">
        <p14:creationId xmlns:p14="http://schemas.microsoft.com/office/powerpoint/2010/main" val="192671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What are we proposing?</a:t>
            </a:r>
          </a:p>
        </p:txBody>
      </p:sp>
      <p:sp>
        <p:nvSpPr>
          <p:cNvPr id="3" name="Content Placeholder 2"/>
          <p:cNvSpPr>
            <a:spLocks noGrp="1"/>
          </p:cNvSpPr>
          <p:nvPr>
            <p:ph idx="1"/>
          </p:nvPr>
        </p:nvSpPr>
        <p:spPr>
          <a:xfrm>
            <a:off x="457200" y="1417638"/>
            <a:ext cx="8229600" cy="4963690"/>
          </a:xfrm>
        </p:spPr>
        <p:txBody>
          <a:bodyPr>
            <a:normAutofit fontScale="77500" lnSpcReduction="20000"/>
          </a:bodyPr>
          <a:lstStyle/>
          <a:p>
            <a:pPr lvl="0"/>
            <a:r>
              <a:rPr lang="en-GB" dirty="0"/>
              <a:t>Training</a:t>
            </a:r>
          </a:p>
          <a:p>
            <a:pPr lvl="1"/>
            <a:r>
              <a:rPr lang="en-GB" dirty="0"/>
              <a:t>Ranging from Knowledge and Understanding Framework (KUF) training for all staff, through to full Dialectical Behaviour Therapy (DBT) training for the specialist teams.</a:t>
            </a:r>
          </a:p>
          <a:p>
            <a:pPr lvl="0"/>
            <a:r>
              <a:rPr lang="en-GB" dirty="0"/>
              <a:t>Crisis support </a:t>
            </a:r>
          </a:p>
          <a:p>
            <a:pPr lvl="1"/>
            <a:r>
              <a:rPr lang="en-GB" dirty="0"/>
              <a:t>integrated working with local crisis teams and crisis cafes/hubs to deliver the needs-based model including personality disorder-specific training. Supporting teams with positive risk taking to better support people in the community and improve their health outcomes. Increased provision of out of hours and community based care e.g. crisis café, 112 line</a:t>
            </a:r>
          </a:p>
          <a:p>
            <a:pPr lvl="0"/>
            <a:r>
              <a:rPr lang="en-GB" dirty="0"/>
              <a:t>Peer Support Workers</a:t>
            </a:r>
          </a:p>
          <a:p>
            <a:pPr lvl="1"/>
            <a:r>
              <a:rPr lang="en-GB" dirty="0"/>
              <a:t>increased use of peer support workers to model hope and recovery, provide a vital link between statutory and third sector services and support the individual throughout the pathway with a focus on life beyond service engagement. </a:t>
            </a:r>
          </a:p>
          <a:p>
            <a:endParaRPr lang="en-GB" dirty="0"/>
          </a:p>
        </p:txBody>
      </p:sp>
    </p:spTree>
    <p:extLst>
      <p:ext uri="{BB962C8B-B14F-4D97-AF65-F5344CB8AC3E}">
        <p14:creationId xmlns:p14="http://schemas.microsoft.com/office/powerpoint/2010/main" val="4179467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What next?</a:t>
            </a:r>
          </a:p>
        </p:txBody>
      </p:sp>
      <p:sp>
        <p:nvSpPr>
          <p:cNvPr id="3" name="Content Placeholder 2"/>
          <p:cNvSpPr>
            <a:spLocks noGrp="1"/>
          </p:cNvSpPr>
          <p:nvPr>
            <p:ph idx="1"/>
          </p:nvPr>
        </p:nvSpPr>
        <p:spPr/>
        <p:txBody>
          <a:bodyPr/>
          <a:lstStyle/>
          <a:p>
            <a:r>
              <a:rPr lang="en-GB" dirty="0"/>
              <a:t>Part of NSFTs commitment to reducing OOA beds by 2020</a:t>
            </a:r>
          </a:p>
          <a:p>
            <a:r>
              <a:rPr lang="en-GB" dirty="0"/>
              <a:t>Business case is with Central Norfolk CCG </a:t>
            </a:r>
          </a:p>
          <a:p>
            <a:r>
              <a:rPr lang="en-GB" dirty="0"/>
              <a:t>Negotiation between CCG &amp; NSFT </a:t>
            </a:r>
          </a:p>
          <a:p>
            <a:pPr lvl="1"/>
            <a:r>
              <a:rPr lang="en-GB" dirty="0"/>
              <a:t>Contracts</a:t>
            </a:r>
          </a:p>
          <a:p>
            <a:pPr lvl="1"/>
            <a:r>
              <a:rPr lang="en-GB" dirty="0"/>
              <a:t>Funding</a:t>
            </a:r>
          </a:p>
          <a:p>
            <a:pPr marL="0" indent="0">
              <a:buNone/>
            </a:pPr>
            <a:endParaRPr lang="en-GB" dirty="0"/>
          </a:p>
        </p:txBody>
      </p:sp>
    </p:spTree>
    <p:extLst>
      <p:ext uri="{BB962C8B-B14F-4D97-AF65-F5344CB8AC3E}">
        <p14:creationId xmlns:p14="http://schemas.microsoft.com/office/powerpoint/2010/main" val="260419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Questions &amp; Comments?</a:t>
            </a: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098626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Any comments &amp; feedback</a:t>
            </a:r>
          </a:p>
        </p:txBody>
      </p:sp>
      <p:sp>
        <p:nvSpPr>
          <p:cNvPr id="3" name="Content Placeholder 2"/>
          <p:cNvSpPr>
            <a:spLocks noGrp="1"/>
          </p:cNvSpPr>
          <p:nvPr>
            <p:ph idx="1"/>
          </p:nvPr>
        </p:nvSpPr>
        <p:spPr/>
        <p:txBody>
          <a:bodyPr>
            <a:normAutofit/>
          </a:bodyPr>
          <a:lstStyle/>
          <a:p>
            <a:r>
              <a:rPr lang="en-GB" sz="2800" dirty="0"/>
              <a:t>Please contact us with your ideas, feedback, concerns, opinions on:</a:t>
            </a:r>
          </a:p>
          <a:p>
            <a:pPr lvl="1"/>
            <a:r>
              <a:rPr lang="en-GB" dirty="0">
                <a:hlinkClick r:id="rId2"/>
              </a:rPr>
              <a:t>PDPathways@nsft.nhs.uk</a:t>
            </a:r>
            <a:endParaRPr lang="en-GB" dirty="0"/>
          </a:p>
          <a:p>
            <a:endParaRPr lang="en-GB" sz="2800" dirty="0"/>
          </a:p>
        </p:txBody>
      </p:sp>
    </p:spTree>
    <p:extLst>
      <p:ext uri="{BB962C8B-B14F-4D97-AF65-F5344CB8AC3E}">
        <p14:creationId xmlns:p14="http://schemas.microsoft.com/office/powerpoint/2010/main" val="1417382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Overview</a:t>
            </a:r>
          </a:p>
        </p:txBody>
      </p:sp>
      <p:sp>
        <p:nvSpPr>
          <p:cNvPr id="3" name="Content Placeholder 2"/>
          <p:cNvSpPr>
            <a:spLocks noGrp="1"/>
          </p:cNvSpPr>
          <p:nvPr>
            <p:ph idx="1"/>
          </p:nvPr>
        </p:nvSpPr>
        <p:spPr/>
        <p:txBody>
          <a:bodyPr/>
          <a:lstStyle/>
          <a:p>
            <a:r>
              <a:rPr lang="en-GB" dirty="0"/>
              <a:t>Why develop a PD pathway?</a:t>
            </a:r>
          </a:p>
          <a:p>
            <a:r>
              <a:rPr lang="en-GB" dirty="0"/>
              <a:t>When, how &amp; who…?</a:t>
            </a:r>
          </a:p>
          <a:p>
            <a:r>
              <a:rPr lang="en-GB" dirty="0"/>
              <a:t>Timeline</a:t>
            </a:r>
          </a:p>
          <a:p>
            <a:r>
              <a:rPr lang="en-GB" dirty="0"/>
              <a:t>What are we proposing?</a:t>
            </a:r>
          </a:p>
          <a:p>
            <a:r>
              <a:rPr lang="en-GB" dirty="0"/>
              <a:t>Questions…</a:t>
            </a:r>
          </a:p>
        </p:txBody>
      </p:sp>
    </p:spTree>
    <p:extLst>
      <p:ext uri="{BB962C8B-B14F-4D97-AF65-F5344CB8AC3E}">
        <p14:creationId xmlns:p14="http://schemas.microsoft.com/office/powerpoint/2010/main" val="2251500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Why develop a PD pathway?</a:t>
            </a:r>
          </a:p>
        </p:txBody>
      </p:sp>
      <p:sp>
        <p:nvSpPr>
          <p:cNvPr id="3" name="Content Placeholder 2"/>
          <p:cNvSpPr>
            <a:spLocks noGrp="1"/>
          </p:cNvSpPr>
          <p:nvPr>
            <p:ph idx="1"/>
          </p:nvPr>
        </p:nvSpPr>
        <p:spPr/>
        <p:txBody>
          <a:bodyPr>
            <a:normAutofit/>
          </a:bodyPr>
          <a:lstStyle/>
          <a:p>
            <a:r>
              <a:rPr lang="en-GB" sz="2800" dirty="0"/>
              <a:t>….NSFT doesn’t have one!</a:t>
            </a:r>
          </a:p>
          <a:p>
            <a:pPr marL="0" indent="0">
              <a:buNone/>
            </a:pPr>
            <a:endParaRPr lang="en-GB" sz="2800" dirty="0"/>
          </a:p>
          <a:p>
            <a:r>
              <a:rPr lang="en-GB" sz="2800" dirty="0"/>
              <a:t>CQC feedback from the first inspection in 2014 was that we needed a service strategy </a:t>
            </a:r>
          </a:p>
          <a:p>
            <a:r>
              <a:rPr lang="en-GB" sz="2800" dirty="0"/>
              <a:t>PD was identified as one of a set of key priorities</a:t>
            </a:r>
          </a:p>
        </p:txBody>
      </p:sp>
    </p:spTree>
    <p:extLst>
      <p:ext uri="{BB962C8B-B14F-4D97-AF65-F5344CB8AC3E}">
        <p14:creationId xmlns:p14="http://schemas.microsoft.com/office/powerpoint/2010/main" val="153504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63272" cy="1143000"/>
          </a:xfrm>
        </p:spPr>
        <p:txBody>
          <a:bodyPr>
            <a:normAutofit fontScale="90000"/>
          </a:bodyPr>
          <a:lstStyle/>
          <a:p>
            <a:pPr algn="l"/>
            <a:r>
              <a:rPr lang="en-GB" dirty="0"/>
              <a:t>When did the strategy formation begin?</a:t>
            </a:r>
          </a:p>
        </p:txBody>
      </p:sp>
      <p:sp>
        <p:nvSpPr>
          <p:cNvPr id="3" name="Content Placeholder 2"/>
          <p:cNvSpPr>
            <a:spLocks noGrp="1"/>
          </p:cNvSpPr>
          <p:nvPr>
            <p:ph idx="1"/>
          </p:nvPr>
        </p:nvSpPr>
        <p:spPr>
          <a:xfrm>
            <a:off x="457200" y="1556792"/>
            <a:ext cx="8229600" cy="5040560"/>
          </a:xfrm>
        </p:spPr>
        <p:txBody>
          <a:bodyPr>
            <a:normAutofit/>
          </a:bodyPr>
          <a:lstStyle/>
          <a:p>
            <a:pPr marL="0" indent="0">
              <a:buNone/>
            </a:pPr>
            <a:endParaRPr lang="en-GB" sz="2800" b="1" dirty="0"/>
          </a:p>
          <a:p>
            <a:pPr marL="0" indent="0">
              <a:buNone/>
            </a:pPr>
            <a:r>
              <a:rPr lang="en-GB" sz="2800" b="1" dirty="0"/>
              <a:t>2016</a:t>
            </a:r>
          </a:p>
          <a:p>
            <a:r>
              <a:rPr lang="en-GB" sz="2800" dirty="0"/>
              <a:t>August: Lead Clinicians asked to head up the identified priorities</a:t>
            </a:r>
          </a:p>
          <a:p>
            <a:r>
              <a:rPr lang="en-GB" sz="2800" dirty="0" err="1"/>
              <a:t>Comms</a:t>
            </a:r>
            <a:r>
              <a:rPr lang="en-GB" sz="2800" dirty="0"/>
              <a:t> issued to existing clinicians asking for involvement</a:t>
            </a:r>
          </a:p>
          <a:p>
            <a:r>
              <a:rPr lang="en-GB" sz="2800" dirty="0"/>
              <a:t>Sept-Oct: Review of previous strategy work</a:t>
            </a:r>
          </a:p>
        </p:txBody>
      </p:sp>
    </p:spTree>
    <p:extLst>
      <p:ext uri="{BB962C8B-B14F-4D97-AF65-F5344CB8AC3E}">
        <p14:creationId xmlns:p14="http://schemas.microsoft.com/office/powerpoint/2010/main" val="2649512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Who’s been involved?</a:t>
            </a:r>
          </a:p>
        </p:txBody>
      </p:sp>
      <p:sp>
        <p:nvSpPr>
          <p:cNvPr id="3" name="Content Placeholder 2"/>
          <p:cNvSpPr>
            <a:spLocks noGrp="1"/>
          </p:cNvSpPr>
          <p:nvPr>
            <p:ph idx="1"/>
          </p:nvPr>
        </p:nvSpPr>
        <p:spPr/>
        <p:txBody>
          <a:bodyPr>
            <a:normAutofit fontScale="92500" lnSpcReduction="20000"/>
          </a:bodyPr>
          <a:lstStyle/>
          <a:p>
            <a:r>
              <a:rPr lang="en-GB" sz="2800" dirty="0"/>
              <a:t>Executive lead:	Bohdan </a:t>
            </a:r>
            <a:r>
              <a:rPr lang="en-GB" sz="2800" dirty="0" err="1"/>
              <a:t>Solomka</a:t>
            </a:r>
            <a:r>
              <a:rPr lang="en-GB" sz="2800" dirty="0"/>
              <a:t>, Stuart Richardson</a:t>
            </a:r>
          </a:p>
          <a:p>
            <a:r>
              <a:rPr lang="en-GB" sz="2800" dirty="0"/>
              <a:t>Non-exec lead:	Debbie White</a:t>
            </a:r>
          </a:p>
          <a:p>
            <a:r>
              <a:rPr lang="en-GB" sz="2800" dirty="0"/>
              <a:t>Clinical lead:	Lulu Preston</a:t>
            </a:r>
          </a:p>
          <a:p>
            <a:r>
              <a:rPr lang="en-GB" sz="2800" dirty="0"/>
              <a:t>Corporate lead:	</a:t>
            </a:r>
            <a:r>
              <a:rPr lang="en-GB" sz="2800" dirty="0" err="1"/>
              <a:t>Oli</a:t>
            </a:r>
            <a:r>
              <a:rPr lang="en-GB" sz="2800" dirty="0"/>
              <a:t> Matthews</a:t>
            </a:r>
          </a:p>
          <a:p>
            <a:r>
              <a:rPr lang="en-GB" sz="2800" dirty="0"/>
              <a:t>Service users:	Carl Coughlin</a:t>
            </a:r>
          </a:p>
          <a:p>
            <a:pPr marL="0" indent="0">
              <a:buNone/>
            </a:pPr>
            <a:r>
              <a:rPr lang="en-GB" sz="2800" dirty="0"/>
              <a:t>			Millie </a:t>
            </a:r>
            <a:r>
              <a:rPr lang="en-GB" sz="2800" dirty="0" err="1"/>
              <a:t>Corke</a:t>
            </a:r>
            <a:endParaRPr lang="en-GB" sz="2800" dirty="0"/>
          </a:p>
          <a:p>
            <a:r>
              <a:rPr lang="en-GB" sz="2800" dirty="0"/>
              <a:t>PMO:		Emma Clayton, Susan Bain, Isabel 				Pollock</a:t>
            </a:r>
          </a:p>
          <a:p>
            <a:r>
              <a:rPr lang="en-GB" sz="2800" dirty="0"/>
              <a:t>Others:		Viv Peeler, Sara Gracey, Denise Herron, 			Rebecca Rollinson, Jodi Lupton, Jo 			Baines, Karen Dawson and many others</a:t>
            </a:r>
          </a:p>
        </p:txBody>
      </p:sp>
    </p:spTree>
    <p:extLst>
      <p:ext uri="{BB962C8B-B14F-4D97-AF65-F5344CB8AC3E}">
        <p14:creationId xmlns:p14="http://schemas.microsoft.com/office/powerpoint/2010/main" val="534939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How did it develop?</a:t>
            </a:r>
          </a:p>
        </p:txBody>
      </p:sp>
      <p:sp>
        <p:nvSpPr>
          <p:cNvPr id="3" name="Content Placeholder 2"/>
          <p:cNvSpPr>
            <a:spLocks noGrp="1"/>
          </p:cNvSpPr>
          <p:nvPr>
            <p:ph idx="1"/>
          </p:nvPr>
        </p:nvSpPr>
        <p:spPr/>
        <p:txBody>
          <a:bodyPr>
            <a:normAutofit/>
          </a:bodyPr>
          <a:lstStyle/>
          <a:p>
            <a:r>
              <a:rPr lang="en-GB" dirty="0"/>
              <a:t>QI methodology:</a:t>
            </a:r>
          </a:p>
          <a:p>
            <a:pPr lvl="1"/>
            <a:r>
              <a:rPr lang="en-GB" dirty="0"/>
              <a:t>National guidance</a:t>
            </a:r>
          </a:p>
          <a:p>
            <a:pPr lvl="1"/>
            <a:r>
              <a:rPr lang="en-GB" dirty="0"/>
              <a:t>Evidence-base</a:t>
            </a:r>
          </a:p>
          <a:p>
            <a:pPr lvl="1"/>
            <a:r>
              <a:rPr lang="en-GB" dirty="0"/>
              <a:t>Practice-based evidence</a:t>
            </a:r>
          </a:p>
          <a:p>
            <a:pPr lvl="1"/>
            <a:r>
              <a:rPr lang="en-GB" dirty="0"/>
              <a:t>Service users’ view</a:t>
            </a:r>
          </a:p>
          <a:p>
            <a:pPr lvl="1"/>
            <a:r>
              <a:rPr lang="en-GB" dirty="0"/>
              <a:t>Staff view</a:t>
            </a:r>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4052983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4000" dirty="0"/>
              <a:t>Timeline</a:t>
            </a:r>
          </a:p>
        </p:txBody>
      </p:sp>
      <p:sp>
        <p:nvSpPr>
          <p:cNvPr id="3" name="Content Placeholder 2"/>
          <p:cNvSpPr>
            <a:spLocks noGrp="1"/>
          </p:cNvSpPr>
          <p:nvPr>
            <p:ph idx="1"/>
          </p:nvPr>
        </p:nvSpPr>
        <p:spPr>
          <a:xfrm>
            <a:off x="467544" y="1268760"/>
            <a:ext cx="8229600" cy="5256584"/>
          </a:xfrm>
        </p:spPr>
        <p:txBody>
          <a:bodyPr>
            <a:noAutofit/>
          </a:bodyPr>
          <a:lstStyle/>
          <a:p>
            <a:pPr marL="0" lvl="0" indent="0">
              <a:lnSpc>
                <a:spcPct val="130000"/>
              </a:lnSpc>
              <a:buNone/>
            </a:pPr>
            <a:r>
              <a:rPr lang="en-GB" sz="2000" b="1" dirty="0"/>
              <a:t>2017</a:t>
            </a:r>
          </a:p>
          <a:p>
            <a:pPr lvl="0">
              <a:lnSpc>
                <a:spcPct val="130000"/>
              </a:lnSpc>
            </a:pPr>
            <a:r>
              <a:rPr lang="en-GB" sz="2000" dirty="0"/>
              <a:t>Jan-May:	Trust-wide workshops, research review,  scoping</a:t>
            </a:r>
          </a:p>
          <a:p>
            <a:pPr>
              <a:lnSpc>
                <a:spcPct val="130000"/>
              </a:lnSpc>
            </a:pPr>
            <a:r>
              <a:rPr lang="en-GB" sz="2000" dirty="0"/>
              <a:t>Feb-Sept:	Review of national sites of best practice</a:t>
            </a:r>
          </a:p>
          <a:p>
            <a:pPr lvl="0">
              <a:lnSpc>
                <a:spcPct val="130000"/>
              </a:lnSpc>
            </a:pPr>
            <a:r>
              <a:rPr lang="en-GB" sz="2000" dirty="0"/>
              <a:t>April-Oct:	Development of service model</a:t>
            </a:r>
          </a:p>
          <a:p>
            <a:pPr lvl="0">
              <a:lnSpc>
                <a:spcPct val="130000"/>
              </a:lnSpc>
            </a:pPr>
            <a:r>
              <a:rPr lang="en-GB" sz="2000" dirty="0"/>
              <a:t>June:		Wider stakeholder workshops: service users &amp; carers</a:t>
            </a:r>
          </a:p>
          <a:p>
            <a:pPr lvl="0">
              <a:lnSpc>
                <a:spcPct val="130000"/>
              </a:lnSpc>
            </a:pPr>
            <a:r>
              <a:rPr lang="en-GB" sz="2000" dirty="0"/>
              <a:t>July:		Wider stakeholder workshops: non-statutory agencies</a:t>
            </a:r>
          </a:p>
          <a:p>
            <a:pPr lvl="0">
              <a:lnSpc>
                <a:spcPct val="130000"/>
              </a:lnSpc>
            </a:pPr>
            <a:r>
              <a:rPr lang="en-GB" sz="2000" dirty="0"/>
              <a:t>July:		Presentation of work to the Executive team for approval</a:t>
            </a:r>
          </a:p>
          <a:p>
            <a:pPr lvl="0">
              <a:lnSpc>
                <a:spcPct val="130000"/>
              </a:lnSpc>
            </a:pPr>
            <a:r>
              <a:rPr lang="en-GB" sz="2000" dirty="0"/>
              <a:t>August:	Preparation of business case and data request 	</a:t>
            </a:r>
          </a:p>
          <a:p>
            <a:pPr lvl="0">
              <a:lnSpc>
                <a:spcPct val="130000"/>
              </a:lnSpc>
            </a:pPr>
            <a:r>
              <a:rPr lang="en-GB" sz="2000" dirty="0"/>
              <a:t>Oct:		Data received</a:t>
            </a:r>
          </a:p>
          <a:p>
            <a:pPr>
              <a:lnSpc>
                <a:spcPct val="130000"/>
              </a:lnSpc>
            </a:pPr>
            <a:r>
              <a:rPr lang="en-GB" sz="2000" dirty="0"/>
              <a:t>Oct-Dec:	Data analysis, re-working of business case</a:t>
            </a:r>
          </a:p>
          <a:p>
            <a:pPr marL="0" lvl="0" indent="0">
              <a:buNone/>
            </a:pPr>
            <a:endParaRPr lang="en-GB" sz="1600" b="1" dirty="0"/>
          </a:p>
        </p:txBody>
      </p:sp>
    </p:spTree>
    <p:extLst>
      <p:ext uri="{BB962C8B-B14F-4D97-AF65-F5344CB8AC3E}">
        <p14:creationId xmlns:p14="http://schemas.microsoft.com/office/powerpoint/2010/main" val="169478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pPr algn="l"/>
            <a:r>
              <a:rPr lang="en-GB" sz="4000" dirty="0"/>
              <a:t>Timeline</a:t>
            </a:r>
          </a:p>
        </p:txBody>
      </p:sp>
      <p:sp>
        <p:nvSpPr>
          <p:cNvPr id="3" name="Content Placeholder 2"/>
          <p:cNvSpPr>
            <a:spLocks noGrp="1"/>
          </p:cNvSpPr>
          <p:nvPr>
            <p:ph idx="1"/>
          </p:nvPr>
        </p:nvSpPr>
        <p:spPr>
          <a:xfrm>
            <a:off x="457200" y="1268760"/>
            <a:ext cx="8229600" cy="4824536"/>
          </a:xfrm>
        </p:spPr>
        <p:txBody>
          <a:bodyPr>
            <a:noAutofit/>
          </a:bodyPr>
          <a:lstStyle/>
          <a:p>
            <a:pPr marL="0" indent="0">
              <a:lnSpc>
                <a:spcPct val="130000"/>
              </a:lnSpc>
              <a:buNone/>
            </a:pPr>
            <a:r>
              <a:rPr lang="en-GB" sz="2000" b="1" dirty="0"/>
              <a:t>2018</a:t>
            </a:r>
          </a:p>
          <a:p>
            <a:pPr>
              <a:lnSpc>
                <a:spcPct val="130000"/>
              </a:lnSpc>
            </a:pPr>
            <a:r>
              <a:rPr lang="en-GB" sz="2000" dirty="0"/>
              <a:t>Jan-July:	Financial costings, data capture, re-presentation to the Exec</a:t>
            </a:r>
          </a:p>
          <a:p>
            <a:pPr>
              <a:lnSpc>
                <a:spcPct val="130000"/>
              </a:lnSpc>
            </a:pPr>
            <a:r>
              <a:rPr lang="en-GB" sz="2000" dirty="0"/>
              <a:t>June-Oct:	Presentation to STP, CCGs. JCCE, Board of Directors</a:t>
            </a:r>
          </a:p>
          <a:p>
            <a:pPr lvl="0">
              <a:lnSpc>
                <a:spcPct val="130000"/>
              </a:lnSpc>
            </a:pPr>
            <a:r>
              <a:rPr lang="en-GB" sz="2000" dirty="0"/>
              <a:t>Sept-March: 	Pre-implementation meetings with internal and  external 		stakeholders (Social care &amp; Police)</a:t>
            </a:r>
          </a:p>
          <a:p>
            <a:pPr marL="0" lvl="0" indent="0">
              <a:lnSpc>
                <a:spcPct val="130000"/>
              </a:lnSpc>
              <a:buNone/>
            </a:pPr>
            <a:endParaRPr lang="en-GB" sz="2000" b="1" dirty="0"/>
          </a:p>
          <a:p>
            <a:pPr marL="0" lvl="0" indent="0">
              <a:buNone/>
            </a:pPr>
            <a:r>
              <a:rPr lang="en-GB" sz="2000" b="1" dirty="0"/>
              <a:t>2019</a:t>
            </a:r>
          </a:p>
          <a:p>
            <a:pPr lvl="0"/>
            <a:r>
              <a:rPr lang="en-GB" sz="2000" dirty="0"/>
              <a:t>March-Oct:	Pre-implementation engagement meetings, skill mix and 		workforce analysis, recruitment, training</a:t>
            </a:r>
          </a:p>
          <a:p>
            <a:pPr lvl="0"/>
            <a:r>
              <a:rPr lang="en-GB" sz="2000" dirty="0"/>
              <a:t>Oct-Jan:	Initial implementation in early adopter site with evaluation</a:t>
            </a:r>
          </a:p>
          <a:p>
            <a:pPr lvl="0"/>
            <a:r>
              <a:rPr lang="en-GB" sz="2000" dirty="0"/>
              <a:t>2020 +	Full scale implementation of new pathway, Trust 			wide</a:t>
            </a:r>
          </a:p>
          <a:p>
            <a:pPr lvl="0">
              <a:lnSpc>
                <a:spcPct val="130000"/>
              </a:lnSpc>
            </a:pPr>
            <a:endParaRPr lang="en-GB" dirty="0"/>
          </a:p>
        </p:txBody>
      </p:sp>
    </p:spTree>
    <p:extLst>
      <p:ext uri="{BB962C8B-B14F-4D97-AF65-F5344CB8AC3E}">
        <p14:creationId xmlns:p14="http://schemas.microsoft.com/office/powerpoint/2010/main" val="3800490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4000" dirty="0"/>
              <a:t>Overview of work</a:t>
            </a:r>
          </a:p>
        </p:txBody>
      </p:sp>
      <p:sp>
        <p:nvSpPr>
          <p:cNvPr id="3" name="Content Placeholder 2"/>
          <p:cNvSpPr>
            <a:spLocks noGrp="1"/>
          </p:cNvSpPr>
          <p:nvPr>
            <p:ph idx="1"/>
          </p:nvPr>
        </p:nvSpPr>
        <p:spPr/>
        <p:txBody>
          <a:bodyPr>
            <a:normAutofit/>
          </a:bodyPr>
          <a:lstStyle/>
          <a:p>
            <a:r>
              <a:rPr lang="en-GB" sz="2800" dirty="0"/>
              <a:t>Trust-wide workshops with service-users, carers, multi-disciplinary clinicians, managers, commissioners: What already works</a:t>
            </a:r>
          </a:p>
          <a:p>
            <a:r>
              <a:rPr lang="en-GB" sz="2800" dirty="0"/>
              <a:t>Development of Needs Types</a:t>
            </a:r>
          </a:p>
          <a:p>
            <a:r>
              <a:rPr lang="en-GB" sz="2800" dirty="0"/>
              <a:t>External stakeholder events for service-users and non-statutory agencies</a:t>
            </a:r>
          </a:p>
          <a:p>
            <a:r>
              <a:rPr lang="en-GB" sz="2800" dirty="0"/>
              <a:t>Review of national guidance, evidence and practice-based evidence</a:t>
            </a:r>
          </a:p>
          <a:p>
            <a:r>
              <a:rPr lang="en-GB" sz="2800" dirty="0"/>
              <a:t>=&gt; </a:t>
            </a:r>
            <a:r>
              <a:rPr lang="en-GB" sz="2800" b="1" dirty="0"/>
              <a:t>Common findings and recommendations</a:t>
            </a:r>
          </a:p>
        </p:txBody>
      </p:sp>
    </p:spTree>
    <p:extLst>
      <p:ext uri="{BB962C8B-B14F-4D97-AF65-F5344CB8AC3E}">
        <p14:creationId xmlns:p14="http://schemas.microsoft.com/office/powerpoint/2010/main" val="1099819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4113</TotalTime>
  <Words>571</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Personality Disorder Strategy</vt:lpstr>
      <vt:lpstr>Overview</vt:lpstr>
      <vt:lpstr>Why develop a PD pathway?</vt:lpstr>
      <vt:lpstr>When did the strategy formation begin?</vt:lpstr>
      <vt:lpstr>Who’s been involved?</vt:lpstr>
      <vt:lpstr>How did it develop?</vt:lpstr>
      <vt:lpstr>Timeline</vt:lpstr>
      <vt:lpstr>Timeline</vt:lpstr>
      <vt:lpstr>Overview of work</vt:lpstr>
      <vt:lpstr>Findings and recommendations</vt:lpstr>
      <vt:lpstr>What are we proposing?</vt:lpstr>
      <vt:lpstr>What are we proposing?</vt:lpstr>
      <vt:lpstr>What are we proposing?</vt:lpstr>
      <vt:lpstr>What next?</vt:lpstr>
      <vt:lpstr>Questions &amp; Comments?</vt:lpstr>
      <vt:lpstr>Any comments &amp; feedback</vt:lpstr>
    </vt:vector>
  </TitlesOfParts>
  <Company>Norfolk and Suffolk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Disorder Strategy presentation</dc:title>
  <dc:subject>Greater Norwich Homelessnesss Forum, 4 July 2019. </dc:subject>
  <dc:creator>Preston Lulu (NSFT)</dc:creator>
  <cp:keywords>Personality Disorder Strategy presentation, Greater Norwich Homelessnesss Forum, GNHF, </cp:keywords>
  <cp:lastModifiedBy>Sadler, Ann-Marie</cp:lastModifiedBy>
  <cp:revision>29</cp:revision>
  <dcterms:created xsi:type="dcterms:W3CDTF">2017-09-21T16:57:01Z</dcterms:created>
  <dcterms:modified xsi:type="dcterms:W3CDTF">2019-11-18T14:57:16Z</dcterms:modified>
</cp:coreProperties>
</file>