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5"/>
  </p:notesMasterIdLst>
  <p:sldIdLst>
    <p:sldId id="256" r:id="rId4"/>
    <p:sldId id="314" r:id="rId5"/>
    <p:sldId id="269" r:id="rId6"/>
    <p:sldId id="270" r:id="rId7"/>
    <p:sldId id="316" r:id="rId8"/>
    <p:sldId id="275" r:id="rId9"/>
    <p:sldId id="277" r:id="rId10"/>
    <p:sldId id="315" r:id="rId11"/>
    <p:sldId id="274" r:id="rId12"/>
    <p:sldId id="306" r:id="rId13"/>
    <p:sldId id="309" r:id="rId14"/>
    <p:sldId id="295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5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1D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35" d="100"/>
          <a:sy n="135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C7AF-700C-4579-8D7B-5FDA4E5157E8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E6C2A-E68F-4ADD-A3DB-B6026A41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45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B1FE42-B5CB-4F51-8BB3-1378E2A66687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16025"/>
            <a:ext cx="7162800" cy="1470025"/>
          </a:xfrm>
        </p:spPr>
        <p:txBody>
          <a:bodyPr/>
          <a:lstStyle>
            <a:lvl1pPr>
              <a:defRPr>
                <a:latin typeface="Varela Roun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971800"/>
            <a:ext cx="716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arela Round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050-CA63-4CDE-A3C6-99CD3C92ED96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C9-8CFF-47EA-BC68-801AEA63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3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050-CA63-4CDE-A3C6-99CD3C92ED96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C9-8CFF-47EA-BC68-801AEA63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1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050-CA63-4CDE-A3C6-99CD3C92ED96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C9-8CFF-47EA-BC68-801AEA63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911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arela Roun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050-CA63-4CDE-A3C6-99CD3C92ED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C9-8CFF-47EA-BC68-801AEA6342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arela Roun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050-CA63-4CDE-A3C6-99CD3C92ED96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C9-8CFF-47EA-BC68-801AEA63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22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050-CA63-4CDE-A3C6-99CD3C92ED96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C9-8CFF-47EA-BC68-801AEA63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0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050-CA63-4CDE-A3C6-99CD3C92ED96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C9-8CFF-47EA-BC68-801AEA63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8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050-CA63-4CDE-A3C6-99CD3C92ED96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C9-8CFF-47EA-BC68-801AEA63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9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050-CA63-4CDE-A3C6-99CD3C92ED96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C9-8CFF-47EA-BC68-801AEA63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9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050-CA63-4CDE-A3C6-99CD3C92ED96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C9-8CFF-47EA-BC68-801AEA63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54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050-CA63-4CDE-A3C6-99CD3C92ED96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C9-8CFF-47EA-BC68-801AEA63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050-CA63-4CDE-A3C6-99CD3C92ED96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C9-8CFF-47EA-BC68-801AEA63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5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9050-CA63-4CDE-A3C6-99CD3C92ED96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B1C9-8CFF-47EA-BC68-801AEA6342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371"/>
            <a:ext cx="8229600" cy="8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arela Round" panose="02000000000000000000" pitchFamily="50" charset="0"/>
          <a:ea typeface="Segoe UI Symbol" panose="020B0502040204020203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70688" y="63484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B33873-FA93-4F48-A623-C35E78DB36D5}" type="slidenum">
              <a:rPr lang="en-GB" altLang="en-US"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8438" y="1011238"/>
            <a:ext cx="8655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Presentation slides</a:t>
            </a:r>
            <a:endParaRPr lang="en-GB" altLang="en-US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2250" y="2112963"/>
            <a:ext cx="86502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2343133"/>
      </p:ext>
    </p:extLst>
  </p:cSld>
  <p:clrMap bg1="lt1" tx1="dk1" bg2="lt2" tx2="dk2" accent1="accent1" accent2="accent2" accent3="accent3" accent4="accent4" accent5="accent5" accent6="accent6" hlink="hlink" folHlink="folHlink"/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GB" sz="3200" b="1" dirty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bg2"/>
        </a:buClr>
        <a:buSzPct val="70000"/>
        <a:buFont typeface="Verdana" pitchFamily="34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Font typeface="Verdana" pitchFamily="34" charset="0"/>
        <a:buChar char="−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9050-CA63-4CDE-A3C6-99CD3C92ED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B1C9-8CFF-47EA-BC68-801AEA6342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67400"/>
            <a:ext cx="8229600" cy="8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arela Round" panose="02000000000000000000" pitchFamily="50" charset="0"/>
          <a:ea typeface="Segoe UI Symbol" panose="020B0502040204020203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ankellychase.org.uk/resources/publications/systems-change-a-guide-to-what-it-is-and-how-to-do-it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am.org.uk/" TargetMode="External"/><Relationship Id="rId2" Type="http://schemas.openxmlformats.org/officeDocument/2006/relationships/hyperlink" Target="mailto:g.beadon@mind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133600"/>
            <a:ext cx="7162800" cy="31242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Introduction to MEAM</a:t>
            </a:r>
          </a:p>
          <a:p>
            <a:pPr algn="l"/>
            <a:r>
              <a:rPr lang="en-GB" sz="3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Greater Norwich Homelessness Forum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April 2019</a:t>
            </a:r>
            <a:endParaRPr lang="en-GB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l"/>
            <a:endParaRPr lang="en-GB" sz="2400" dirty="0">
              <a:latin typeface="Franklin Gothic Book" panose="020B0503020102020204" pitchFamily="34" charset="0"/>
            </a:endParaRPr>
          </a:p>
          <a:p>
            <a:pPr algn="l"/>
            <a:r>
              <a:rPr lang="en-GB" sz="1800" dirty="0" smtClean="0">
                <a:latin typeface="Franklin Gothic Book" panose="020B0503020102020204" pitchFamily="34" charset="0"/>
              </a:rPr>
              <a:t>Georgina Beadon		</a:t>
            </a:r>
          </a:p>
          <a:p>
            <a:pPr algn="l"/>
            <a:r>
              <a:rPr lang="en-GB" sz="1800" dirty="0" smtClean="0">
                <a:latin typeface="Franklin Gothic Book" panose="020B0503020102020204" pitchFamily="34" charset="0"/>
              </a:rPr>
              <a:t>Partnerships Manager</a:t>
            </a:r>
            <a:endParaRPr lang="en-GB" sz="1800" dirty="0">
              <a:latin typeface="Franklin Gothic Book" panose="020B0503020102020204" pitchFamily="34" charset="0"/>
            </a:endParaRPr>
          </a:p>
          <a:p>
            <a:pPr algn="l"/>
            <a:r>
              <a:rPr lang="en-GB" sz="1800" dirty="0" smtClean="0">
                <a:latin typeface="Franklin Gothic Book" panose="020B0503020102020204" pitchFamily="34" charset="0"/>
              </a:rPr>
              <a:t>London &amp; South East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E6D40E-EA6C-41CD-92B2-91D4A1BB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10200"/>
            <a:ext cx="163285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Franklin Gothic Book" panose="020B0503020102020204" pitchFamily="34" charset="0"/>
              </a:rPr>
              <a:t>What are we doing about it?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33400" y="1524000"/>
            <a:ext cx="3265928" cy="4572000"/>
          </a:xfrm>
          <a:prstGeom prst="roundRect">
            <a:avLst>
              <a:gd name="adj" fmla="val 16667"/>
            </a:avLst>
          </a:prstGeom>
          <a:solidFill>
            <a:srgbClr val="2C4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defRPr/>
            </a:pPr>
            <a:r>
              <a:rPr lang="en-US" sz="2000" b="1" dirty="0">
                <a:solidFill>
                  <a:prstClr val="white"/>
                </a:solidFill>
                <a:latin typeface="Franklin Gothic Book" panose="020B0503020102020204" pitchFamily="34" charset="0"/>
              </a:rPr>
              <a:t>Our vision:</a:t>
            </a:r>
          </a:p>
          <a:p>
            <a:r>
              <a:rPr lang="en-GB" sz="1600" dirty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That everyone experiencing multiple needs can reach their full potential and contribute to their communities.</a:t>
            </a:r>
          </a:p>
          <a:p>
            <a:endParaRPr lang="en-GB" sz="1600" dirty="0"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  <a:p>
            <a:r>
              <a:rPr lang="en-GB" sz="2000" b="1" dirty="0">
                <a:latin typeface="Franklin Gothic Book" panose="020B0503020102020204" pitchFamily="34" charset="0"/>
              </a:rPr>
              <a:t>Mission</a:t>
            </a:r>
            <a:endParaRPr lang="en-GB" sz="2000" dirty="0"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  <a:p>
            <a:r>
              <a:rPr lang="en-GB" sz="1600" dirty="0">
                <a:latin typeface="Franklin Gothic Book" panose="020B0503020102020204" pitchFamily="34" charset="0"/>
              </a:rPr>
              <a:t>Working together as a coalition, we support local areas across England to develop effective, coordinated services for people with multiple needs. Our shared knowledge and practical experience allows us to influence policy at a national and local level.</a:t>
            </a:r>
            <a:endParaRPr lang="en-GB" sz="1600" dirty="0"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297500" y="2057400"/>
            <a:ext cx="4409323" cy="1549141"/>
          </a:xfrm>
          <a:prstGeom prst="rightArrow">
            <a:avLst/>
          </a:prstGeom>
          <a:solidFill>
            <a:srgbClr val="2C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prstClr val="white"/>
                </a:solidFill>
                <a:latin typeface="Franklin Gothic Medium" panose="020B0603020102020204" pitchFamily="34" charset="0"/>
              </a:rPr>
              <a:t>Policy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4277476" y="3861059"/>
            <a:ext cx="4409323" cy="1549141"/>
          </a:xfrm>
          <a:prstGeom prst="rightArrow">
            <a:avLst/>
          </a:prstGeom>
          <a:solidFill>
            <a:srgbClr val="2C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prstClr val="white"/>
                </a:solidFill>
                <a:latin typeface="Franklin Gothic Medium" panose="020B0603020102020204" pitchFamily="34" charset="0"/>
              </a:rPr>
              <a:t>Practice</a:t>
            </a:r>
          </a:p>
        </p:txBody>
      </p:sp>
      <p:sp>
        <p:nvSpPr>
          <p:cNvPr id="8" name="Diagonal Stripe 7"/>
          <p:cNvSpPr/>
          <p:nvPr/>
        </p:nvSpPr>
        <p:spPr>
          <a:xfrm flipH="1">
            <a:off x="4942326" y="3048000"/>
            <a:ext cx="2346537" cy="1943828"/>
          </a:xfrm>
          <a:prstGeom prst="diagStripe">
            <a:avLst>
              <a:gd name="adj" fmla="val 73482"/>
            </a:avLst>
          </a:prstGeom>
          <a:solidFill>
            <a:srgbClr val="2C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00" t="21838" r="22500" b="4051"/>
          <a:stretch/>
        </p:blipFill>
        <p:spPr>
          <a:xfrm>
            <a:off x="7961" y="-13648"/>
            <a:ext cx="9046462" cy="6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9862"/>
            <a:ext cx="5284787" cy="6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640762" cy="1223962"/>
          </a:xfrm>
        </p:spPr>
        <p:txBody>
          <a:bodyPr/>
          <a:lstStyle/>
          <a:p>
            <a:pPr algn="ctr"/>
            <a:r>
              <a:rPr lang="en-GB" altLang="en-US" sz="3600" dirty="0">
                <a:solidFill>
                  <a:schemeClr val="tx1"/>
                </a:solidFill>
                <a:latin typeface="Varela Round"/>
              </a:rPr>
              <a:t>The MEAM Approach</a:t>
            </a:r>
          </a:p>
        </p:txBody>
      </p:sp>
      <p:sp>
        <p:nvSpPr>
          <p:cNvPr id="2" name="Right Brace 1"/>
          <p:cNvSpPr/>
          <p:nvPr/>
        </p:nvSpPr>
        <p:spPr>
          <a:xfrm rot="20130101">
            <a:off x="6611367" y="1466850"/>
            <a:ext cx="866775" cy="2216150"/>
          </a:xfrm>
          <a:prstGeom prst="rightBrace">
            <a:avLst/>
          </a:prstGeom>
          <a:ln w="381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4063206" y="4433094"/>
            <a:ext cx="935038" cy="2673350"/>
          </a:xfrm>
          <a:prstGeom prst="rightBrace">
            <a:avLst/>
          </a:prstGeom>
          <a:ln w="381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11841600">
            <a:off x="1787525" y="1624013"/>
            <a:ext cx="714375" cy="2205037"/>
          </a:xfrm>
          <a:prstGeom prst="rightBrace">
            <a:avLst/>
          </a:prstGeom>
          <a:ln w="381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48500" y="2071688"/>
            <a:ext cx="148431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latin typeface="Franklin Gothic Medium" panose="020B0603020102020204" pitchFamily="34" charset="0"/>
                <a:cs typeface="Arial" panose="020B0604020202020204" pitchFamily="34" charset="0"/>
              </a:rPr>
              <a:t>Getting started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6336268"/>
            <a:ext cx="7561263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latin typeface="Franklin Gothic Medium" panose="020B0603020102020204" pitchFamily="34" charset="0"/>
                <a:cs typeface="Arial" panose="020B0604020202020204" pitchFamily="34" charset="0"/>
              </a:rPr>
              <a:t>Planning your implementation – service models and flexible responses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9400" y="2205038"/>
            <a:ext cx="1700213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latin typeface="Franklin Gothic Medium" panose="020B0603020102020204" pitchFamily="34" charset="0"/>
                <a:cs typeface="Arial" panose="020B0604020202020204" pitchFamily="34" charset="0"/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1369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00" t="23321" r="21667" b="4051"/>
          <a:stretch/>
        </p:blipFill>
        <p:spPr>
          <a:xfrm>
            <a:off x="76201" y="0"/>
            <a:ext cx="9067799" cy="66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33" t="23320" r="21667" b="2569"/>
          <a:stretch/>
        </p:blipFill>
        <p:spPr>
          <a:xfrm>
            <a:off x="0" y="441035"/>
            <a:ext cx="9144000" cy="69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4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625" y="838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This quarter…</a:t>
            </a:r>
            <a:endParaRPr kumimoji="0" lang="en-GB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682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68650" y="1752600"/>
            <a:ext cx="533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Coproduction workshop with follow up meeting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   Community of Practice with</a:t>
            </a:r>
            <a:r>
              <a:rPr kumimoji="0" lang="en-GB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400" dirty="0" smtClean="0">
                <a:solidFill>
                  <a:srgbClr val="000000"/>
                </a:solidFill>
                <a:ea typeface="Franklin Gothic Book" panose="020B0503020102020204" pitchFamily="34" charset="0"/>
                <a:cs typeface="Franklin Gothic Book" panose="020B0503020102020204" pitchFamily="34" charset="0"/>
              </a:rPr>
              <a:t>    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Homeless Link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   Mental Health advocacy Learning</a:t>
            </a:r>
            <a:r>
              <a:rPr kumimoji="0" lang="en-GB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400" dirty="0" smtClean="0">
                <a:solidFill>
                  <a:srgbClr val="000000"/>
                </a:solidFill>
                <a:ea typeface="Franklin Gothic Book" panose="020B0503020102020204" pitchFamily="34" charset="0"/>
                <a:cs typeface="Franklin Gothic Book" panose="020B0503020102020204" pitchFamily="34" charset="0"/>
              </a:rPr>
              <a:t>    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Hub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  Training on trauma informed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400" dirty="0" smtClean="0">
                <a:solidFill>
                  <a:srgbClr val="000000"/>
                </a:solidFill>
                <a:ea typeface="Franklin Gothic Book" panose="020B0503020102020204" pitchFamily="34" charset="0"/>
                <a:cs typeface="Franklin Gothic Book" panose="020B0503020102020204" pitchFamily="34" charset="0"/>
              </a:rPr>
              <a:t>    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working to volunteers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  Support at strategic meeting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  Support with evaluation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  Support at practitioner events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1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6175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Er</a:t>
            </a:r>
            <a:r>
              <a:rPr kumimoji="0" lang="en-GB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…what’s systems change?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3" y="1752600"/>
            <a:ext cx="2682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09368" y="2209800"/>
            <a:ext cx="569912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What’s your definition of it? What could it mean?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hlinkClick r:id="rId3"/>
              </a:rPr>
              <a:t>https://lankellychase.org.uk/resou </a:t>
            </a:r>
            <a:r>
              <a:rPr kumimoji="0" lang="en-GB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hlinkClick r:id="rId3"/>
              </a:rPr>
              <a:t>rces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hlinkClick r:id="rId3"/>
              </a:rPr>
              <a:t>/publications/systems-</a:t>
            </a:r>
            <a:r>
              <a:rPr kumimoji="0" lang="en-GB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hlinkClick r:id="rId3"/>
              </a:rPr>
              <a:t>changea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hlinkClick r:id="rId3"/>
              </a:rPr>
              <a:t>-guide-to-what-it-is-and-how-to-</a:t>
            </a:r>
            <a:r>
              <a:rPr kumimoji="0" lang="en-GB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hlinkClick r:id="rId3"/>
              </a:rPr>
              <a:t>doit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hlinkClick r:id="rId3"/>
              </a:rPr>
              <a:t>/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0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262255" indent="0" algn="just">
              <a:lnSpc>
                <a:spcPct val="105000"/>
              </a:lnSpc>
              <a:spcAft>
                <a:spcPts val="0"/>
              </a:spcAft>
              <a:buNone/>
            </a:pPr>
            <a:r>
              <a:rPr lang="en-GB" i="1" dirty="0" smtClean="0">
                <a:solidFill>
                  <a:srgbClr val="000000"/>
                </a:solidFill>
                <a:ea typeface="Franklin Gothic Book" panose="020B0503020102020204" pitchFamily="34" charset="0"/>
                <a:cs typeface="Franklin Gothic Book" panose="020B0503020102020204" pitchFamily="34" charset="0"/>
              </a:rPr>
              <a:t>Systems </a:t>
            </a:r>
            <a:r>
              <a:rPr lang="en-GB" i="1" dirty="0">
                <a:solidFill>
                  <a:srgbClr val="000000"/>
                </a:solidFill>
                <a:ea typeface="Franklin Gothic Book" panose="020B0503020102020204" pitchFamily="34" charset="0"/>
                <a:cs typeface="Franklin Gothic Book" panose="020B0503020102020204" pitchFamily="34" charset="0"/>
              </a:rPr>
              <a:t>change is not simply about implementing new projects; it is about doing things differently, and is a process rather than a project. It requires new facilitative forms of leadership and extensive collaboration</a:t>
            </a:r>
            <a:r>
              <a:rPr lang="en-GB" i="1" dirty="0" smtClean="0">
                <a:solidFill>
                  <a:srgbClr val="000000"/>
                </a:solidFill>
                <a:ea typeface="Franklin Gothic Book" panose="020B0503020102020204" pitchFamily="34" charset="0"/>
                <a:cs typeface="Franklin Gothic Book" panose="020B0503020102020204" pitchFamily="34" charset="0"/>
              </a:rPr>
              <a:t>.</a:t>
            </a:r>
            <a:endParaRPr lang="en-GB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459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Franklin Gothic Book" panose="020B0503020102020204" pitchFamily="34" charset="0"/>
              </a:rPr>
              <a:t>What does a system look like?</a:t>
            </a:r>
            <a:endParaRPr lang="en-GB" dirty="0">
              <a:latin typeface="Franklin Gothic Book" panose="020B05030201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86105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4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16223"/>
          <a:stretch/>
        </p:blipFill>
        <p:spPr>
          <a:xfrm>
            <a:off x="26035" y="1176021"/>
            <a:ext cx="9091930" cy="41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6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Franklin Gothic Book" panose="020B0503020102020204" pitchFamily="34" charset="0"/>
              </a:rPr>
              <a:t>Overview: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Introduction to MEAM</a:t>
            </a:r>
          </a:p>
          <a:p>
            <a:r>
              <a:rPr lang="en-GB" sz="2800" dirty="0" smtClean="0"/>
              <a:t>The MEAM Approach</a:t>
            </a:r>
          </a:p>
          <a:p>
            <a:r>
              <a:rPr lang="en-GB" sz="2800" smtClean="0"/>
              <a:t>The national </a:t>
            </a:r>
            <a:r>
              <a:rPr lang="en-GB" sz="2800" dirty="0" smtClean="0"/>
              <a:t>picture</a:t>
            </a:r>
          </a:p>
          <a:p>
            <a:r>
              <a:rPr lang="en-GB" sz="2800" dirty="0" smtClean="0"/>
              <a:t>Questions and discussion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1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Franklin Gothic Book" panose="020B0503020102020204" pitchFamily="34" charset="0"/>
              </a:rPr>
              <a:t>Systems blocks in Norwich</a:t>
            </a:r>
            <a:endParaRPr lang="en-GB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 are some examples of systems blocks or issues in Greater Norwich?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359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9356" y="473989"/>
            <a:ext cx="86106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Thank you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8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support could you, your staff or your organisation benefit from, from me and MEAM?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8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contact me on </a:t>
            </a:r>
            <a:r>
              <a:rPr kumimoji="0" lang="en-GB" altLang="en-US" sz="2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g.beadon@mind.org.uk</a:t>
            </a:r>
            <a:endParaRPr kumimoji="0" lang="en-GB" altLang="en-US" sz="28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800" u="sng" dirty="0">
              <a:solidFill>
                <a:srgbClr val="0000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send these slides on</a:t>
            </a:r>
            <a:r>
              <a:rPr kumimoji="0" lang="en-GB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Victoria/Chris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disseminate to you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hlinkClick r:id="rId3"/>
              </a:rPr>
              <a:t>g.beadon@mind.org.uk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hlinkClick r:id="rId3"/>
              </a:rPr>
              <a:t>www.meam.org.uk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8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640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@</a:t>
            </a:r>
            <a:r>
              <a:rPr kumimoji="0" lang="en-GB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meamcoalition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9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ranklin Gothic Book" panose="020B0503020102020204" pitchFamily="34" charset="0"/>
              </a:rPr>
              <a:t>MEAM: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Three national </a:t>
            </a:r>
            <a:r>
              <a:rPr lang="en-GB" sz="2800" dirty="0" smtClean="0"/>
              <a:t>charities- not a government initiative</a:t>
            </a:r>
            <a:endParaRPr lang="en-GB" sz="2800" dirty="0"/>
          </a:p>
          <a:p>
            <a:r>
              <a:rPr lang="en-GB" sz="2800" dirty="0"/>
              <a:t>1,300 frontline members</a:t>
            </a:r>
          </a:p>
          <a:p>
            <a:r>
              <a:rPr lang="en-GB" sz="2800" dirty="0"/>
              <a:t>Formed because people move between sectors and are poorly supported</a:t>
            </a:r>
          </a:p>
          <a:p>
            <a:r>
              <a:rPr lang="en-GB" sz="2800" dirty="0"/>
              <a:t>Remit to focus on policy and practice change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ranklin Gothic Book" panose="020B0503020102020204" pitchFamily="34" charset="0"/>
              </a:rPr>
              <a:t>Why a collaboration?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1"/>
            <a:ext cx="4495800" cy="3733800"/>
          </a:xfrm>
        </p:spPr>
        <p:txBody>
          <a:bodyPr>
            <a:normAutofit fontScale="92500"/>
          </a:bodyPr>
          <a:lstStyle/>
          <a:p>
            <a:r>
              <a:rPr lang="en-GB" sz="3000" dirty="0"/>
              <a:t>Best way to tackle intractable problems in a ‘messy’ world </a:t>
            </a:r>
          </a:p>
          <a:p>
            <a:r>
              <a:rPr lang="en-GB" sz="3000" dirty="0"/>
              <a:t>Embedded teams – no ‘separate’ organisation</a:t>
            </a:r>
          </a:p>
          <a:p>
            <a:r>
              <a:rPr lang="en-GB" sz="3000" dirty="0"/>
              <a:t>Model the collaboration we want to see from government and services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7356"/>
            <a:ext cx="3352800" cy="1493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4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9045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Franklin Gothic Book" panose="020B0503020102020204" pitchFamily="34" charset="0"/>
              </a:rPr>
              <a:t>What </a:t>
            </a:r>
            <a:r>
              <a:rPr lang="en-GB" dirty="0">
                <a:latin typeface="Franklin Gothic Book" panose="020B0503020102020204" pitchFamily="34" charset="0"/>
              </a:rPr>
              <a:t>do we mean by multiple disadvantage?</a:t>
            </a:r>
            <a:br>
              <a:rPr lang="en-GB" dirty="0">
                <a:latin typeface="Franklin Gothic Book" panose="020B0503020102020204" pitchFamily="34" charset="0"/>
              </a:rPr>
            </a:br>
            <a:endParaRPr lang="en-GB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err="1" smtClean="0"/>
              <a:t>Lankelly</a:t>
            </a:r>
            <a:r>
              <a:rPr lang="en-GB" b="1" dirty="0" smtClean="0"/>
              <a:t> </a:t>
            </a:r>
            <a:r>
              <a:rPr lang="en-GB" b="1" dirty="0"/>
              <a:t>Chase’s </a:t>
            </a:r>
            <a:r>
              <a:rPr lang="en-GB" b="1" i="1" dirty="0"/>
              <a:t>Hard Edge’s Report:</a:t>
            </a:r>
            <a:endParaRPr lang="en-GB" b="1" dirty="0"/>
          </a:p>
          <a:p>
            <a:pPr marL="0" lvl="0" indent="0" fontAlgn="base">
              <a:buNone/>
            </a:pPr>
            <a:r>
              <a:rPr lang="en-GB" dirty="0"/>
              <a:t>‘</a:t>
            </a:r>
            <a:r>
              <a:rPr lang="en-GB" sz="2800" dirty="0"/>
              <a:t>Severe and Multiple Disadvantage’ areas including:</a:t>
            </a:r>
          </a:p>
          <a:p>
            <a:r>
              <a:rPr lang="en-GB" sz="2800" dirty="0"/>
              <a:t>SMD 1: Homelessness (usually rough sleeping)</a:t>
            </a:r>
          </a:p>
          <a:p>
            <a:r>
              <a:rPr lang="en-GB" sz="2800" dirty="0"/>
              <a:t>SMD 2: Substance misuse</a:t>
            </a:r>
          </a:p>
          <a:p>
            <a:r>
              <a:rPr lang="en-GB" sz="2800" dirty="0"/>
              <a:t>SMD 3: Contact with the criminal justice system</a:t>
            </a:r>
          </a:p>
          <a:p>
            <a:r>
              <a:rPr lang="en-GB" sz="2800" dirty="0"/>
              <a:t>SMD 4: Mental ill </a:t>
            </a:r>
            <a:r>
              <a:rPr lang="en-GB" sz="2800" dirty="0" smtClean="0"/>
              <a:t>health</a:t>
            </a:r>
          </a:p>
          <a:p>
            <a:endParaRPr lang="en-GB" sz="2800" dirty="0"/>
          </a:p>
          <a:p>
            <a:pPr marL="0" lvl="0" indent="0" fontAlgn="base">
              <a:buNone/>
            </a:pPr>
            <a:r>
              <a:rPr lang="en-GB" sz="2800" dirty="0"/>
              <a:t>Could additionally include:</a:t>
            </a:r>
          </a:p>
          <a:p>
            <a:pPr lvl="0" fontAlgn="base"/>
            <a:r>
              <a:rPr lang="en-GB" sz="2800" dirty="0"/>
              <a:t>Domestic violence/sexual assault/sex work</a:t>
            </a:r>
          </a:p>
          <a:p>
            <a:pPr lvl="0" fontAlgn="base"/>
            <a:r>
              <a:rPr lang="en-GB" sz="2800" dirty="0"/>
              <a:t>Chronic and acute physical health </a:t>
            </a:r>
            <a:r>
              <a:rPr lang="en-GB" sz="2800" dirty="0" smtClean="0"/>
              <a:t>issues</a:t>
            </a:r>
          </a:p>
          <a:p>
            <a:pPr fontAlgn="base"/>
            <a:r>
              <a:rPr lang="en-GB" sz="2800" dirty="0"/>
              <a:t>Learning difficulties (dyslexia, dyspraxia, ADHD) and learning disabilities (autism and other broader conditions, usually undiagnosed)</a:t>
            </a:r>
          </a:p>
          <a:p>
            <a:pPr lvl="0" fontAlgn="base"/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48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4" y="533400"/>
            <a:ext cx="8656746" cy="454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198562"/>
            <a:ext cx="586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Source: Bramley, Fitzpatrick et al (2015) Hard Edges: Mapping severe and multiple disadvantage, </a:t>
            </a:r>
            <a:r>
              <a:rPr lang="en-GB" sz="800" dirty="0" err="1"/>
              <a:t>LankellyChase</a:t>
            </a:r>
            <a:r>
              <a:rPr lang="en-GB" sz="800" dirty="0"/>
              <a:t> Foundation, London, p.13</a:t>
            </a:r>
          </a:p>
        </p:txBody>
      </p:sp>
    </p:spTree>
    <p:extLst>
      <p:ext uri="{BB962C8B-B14F-4D97-AF65-F5344CB8AC3E}">
        <p14:creationId xmlns:p14="http://schemas.microsoft.com/office/powerpoint/2010/main" val="15832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92666" y="6400800"/>
            <a:ext cx="1066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Source: ibid, p.24-25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7" y="1028700"/>
            <a:ext cx="373500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2438400"/>
            <a:ext cx="3962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810500" y="2209800"/>
            <a:ext cx="571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76800" y="1600201"/>
            <a:ext cx="3657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/>
              <a:t>SMD3 = 58,000 people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/>
          </a:p>
          <a:p>
            <a:r>
              <a:rPr lang="en-GB" sz="2800" dirty="0"/>
              <a:t>380 people per local authority area (average)</a:t>
            </a:r>
          </a:p>
          <a:p>
            <a:r>
              <a:rPr lang="en-GB" sz="2800" dirty="0"/>
              <a:t>Figures strongly correlated to poverty and deprivation</a:t>
            </a:r>
          </a:p>
          <a:p>
            <a:r>
              <a:rPr lang="en-GB" sz="2800" dirty="0"/>
              <a:t>LAs at the of the list have a prevalence 2-3 times the national average.</a:t>
            </a:r>
          </a:p>
          <a:p>
            <a:r>
              <a:rPr lang="en-GB" sz="2800" dirty="0"/>
              <a:t>Figures under-represent women and people from BAME communities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9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1445" y="609600"/>
            <a:ext cx="9012555" cy="54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8308" cy="628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1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RiP Powerpoint">
  <a:themeElements>
    <a:clrScheme name="2015">
      <a:dk1>
        <a:srgbClr val="000000"/>
      </a:dk1>
      <a:lt1>
        <a:srgbClr val="FFFFFF"/>
      </a:lt1>
      <a:dk2>
        <a:srgbClr val="000000"/>
      </a:dk2>
      <a:lt2>
        <a:srgbClr val="00A4C2"/>
      </a:lt2>
      <a:accent1>
        <a:srgbClr val="00A4C2"/>
      </a:accent1>
      <a:accent2>
        <a:srgbClr val="006699"/>
      </a:accent2>
      <a:accent3>
        <a:srgbClr val="6699CC"/>
      </a:accent3>
      <a:accent4>
        <a:srgbClr val="669900"/>
      </a:accent4>
      <a:accent5>
        <a:srgbClr val="339966"/>
      </a:accent5>
      <a:accent6>
        <a:srgbClr val="737373"/>
      </a:accent6>
      <a:hlink>
        <a:srgbClr val="006699"/>
      </a:hlink>
      <a:folHlink>
        <a:srgbClr val="339966"/>
      </a:folHlink>
    </a:clrScheme>
    <a:fontScheme name="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507</Words>
  <Application>Microsoft Office PowerPoint</Application>
  <PresentationFormat>On-screen Show (4:3)</PresentationFormat>
  <Paragraphs>98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3_RiP Powerpoint</vt:lpstr>
      <vt:lpstr>1_Office Theme</vt:lpstr>
      <vt:lpstr>PowerPoint Presentation</vt:lpstr>
      <vt:lpstr>Overview:</vt:lpstr>
      <vt:lpstr>MEAM:</vt:lpstr>
      <vt:lpstr>Why a collaboration?</vt:lpstr>
      <vt:lpstr>What do we mean by multiple disadvantage? </vt:lpstr>
      <vt:lpstr>PowerPoint Presentation</vt:lpstr>
      <vt:lpstr>PowerPoint Presentation</vt:lpstr>
      <vt:lpstr>PowerPoint Presentation</vt:lpstr>
      <vt:lpstr>PowerPoint Presentation</vt:lpstr>
      <vt:lpstr>What are we doing about it?</vt:lpstr>
      <vt:lpstr>PowerPoint Presentation</vt:lpstr>
      <vt:lpstr>The MEAM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a system look like?</vt:lpstr>
      <vt:lpstr>PowerPoint Presentation</vt:lpstr>
      <vt:lpstr>Systems blocks in Norwich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MEAM’s policy work</dc:title>
  <dc:creator>Sam Thomas</dc:creator>
  <cp:lastModifiedBy>Victoria Parsons</cp:lastModifiedBy>
  <cp:revision>142</cp:revision>
  <dcterms:created xsi:type="dcterms:W3CDTF">2015-06-29T11:11:03Z</dcterms:created>
  <dcterms:modified xsi:type="dcterms:W3CDTF">2019-04-03T12:59:30Z</dcterms:modified>
</cp:coreProperties>
</file>